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6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Seravek"/>
        <a:ea typeface="Seravek"/>
        <a:cs typeface="Seravek"/>
        <a:sym typeface="Seravek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Seravek"/>
        <a:ea typeface="Seravek"/>
        <a:cs typeface="Seravek"/>
        <a:sym typeface="Seravek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Seravek"/>
        <a:ea typeface="Seravek"/>
        <a:cs typeface="Seravek"/>
        <a:sym typeface="Seravek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Seravek"/>
        <a:ea typeface="Seravek"/>
        <a:cs typeface="Seravek"/>
        <a:sym typeface="Seravek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Seravek"/>
        <a:ea typeface="Seravek"/>
        <a:cs typeface="Seravek"/>
        <a:sym typeface="Seravek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Seravek"/>
        <a:ea typeface="Seravek"/>
        <a:cs typeface="Seravek"/>
        <a:sym typeface="Seravek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Seravek"/>
        <a:ea typeface="Seravek"/>
        <a:cs typeface="Seravek"/>
        <a:sym typeface="Seravek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Seravek"/>
        <a:ea typeface="Seravek"/>
        <a:cs typeface="Seravek"/>
        <a:sym typeface="Seravek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Seravek"/>
        <a:ea typeface="Seravek"/>
        <a:cs typeface="Seravek"/>
        <a:sym typeface="Serave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image" Target="../media/image41.png"/></Relationships>

</file>

<file path=ppt/charts/_rels/chart10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0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openxmlformats.org/officeDocument/2006/relationships/image" Target="../media/image41.png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_rels/chart6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6.xlsx"/></Relationships>

</file>

<file path=ppt/charts/_rels/chart7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7.xlsx"/><Relationship Id="rId2" Type="http://schemas.openxmlformats.org/officeDocument/2006/relationships/image" Target="../media/image41.png"/></Relationships>

</file>

<file path=ppt/charts/_rels/chart8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8.xlsx"/><Relationship Id="rId2" Type="http://schemas.openxmlformats.org/officeDocument/2006/relationships/image" Target="../media/image41.png"/></Relationships>

</file>

<file path=ppt/charts/_rels/chart9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9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7626"/>
          <c:y val="0.194222"/>
          <c:w val="0.718615"/>
          <c:h val="0.6529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DGL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0.000000</c:v>
                </c:pt>
                <c:pt idx="1">
                  <c:v>0.000000</c:v>
                </c:pt>
                <c:pt idx="2">
                  <c:v>71.842000</c:v>
                </c:pt>
                <c:pt idx="3">
                  <c:v>56.517000</c:v>
                </c:pt>
                <c:pt idx="4">
                  <c:v>39.824000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Aligraph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Sheet1!$B$3:$F$3</c:f>
              <c:numCache>
                <c:ptCount val="5"/>
                <c:pt idx="0">
                  <c:v>0.000000</c:v>
                </c:pt>
                <c:pt idx="1">
                  <c:v>0.000000</c:v>
                </c:pt>
                <c:pt idx="2">
                  <c:v>0.000000</c:v>
                </c:pt>
                <c:pt idx="3">
                  <c:v>0.000000</c:v>
                </c:pt>
                <c:pt idx="4">
                  <c:v>42.452000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RA-GCN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Sheet1!$B$4:$F$4</c:f>
              <c:numCache>
                <c:ptCount val="5"/>
                <c:pt idx="0">
                  <c:v>295.184000</c:v>
                </c:pt>
                <c:pt idx="1">
                  <c:v>154.940000</c:v>
                </c:pt>
                <c:pt idx="2">
                  <c:v>78.091000</c:v>
                </c:pt>
                <c:pt idx="3">
                  <c:v>52.937000</c:v>
                </c:pt>
                <c:pt idx="4">
                  <c:v>36.409000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2"/>
        <c:crosses val="autoZero"/>
        <c:crossBetween val="between"/>
        <c:majorUnit val="75"/>
        <c:minorUnit val="37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759507"/>
          <c:y val="0"/>
          <c:w val="0.924049"/>
          <c:h val="0.13085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4139" u="none">
              <a:solidFill>
                <a:srgbClr val="53585F"/>
              </a:solidFill>
              <a:latin typeface="Seravek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45068"/>
          <c:y val="0.123288"/>
          <c:w val="0.849932"/>
          <c:h val="0.7165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DGL-KE(50)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0.000000</c:v>
                </c:pt>
                <c:pt idx="1">
                  <c:v>16.960000</c:v>
                </c:pt>
                <c:pt idx="2">
                  <c:v>11.570000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DGL-KE(100)</c:v>
                </c:pt>
              </c:strCache>
            </c:strRef>
          </c:tx>
          <c:spPr>
            <a:solidFill>
              <a:srgbClr val="D44906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0.000000</c:v>
                </c:pt>
                <c:pt idx="1">
                  <c:v>44.690000</c:v>
                </c:pt>
                <c:pt idx="2">
                  <c:v>25.070000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DGL-KE(200)</c:v>
                </c:pt>
              </c:strCache>
            </c:strRef>
          </c:tx>
          <c:spPr>
            <a:solidFill>
              <a:srgbClr val="554838">
                <a:alpha val="62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0.000000</c:v>
                </c:pt>
                <c:pt idx="1">
                  <c:v>0.000000</c:v>
                </c:pt>
                <c:pt idx="2">
                  <c:v>62.370000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RA-KGE(50)</c:v>
                </c:pt>
              </c:strCache>
            </c:strRef>
          </c:tx>
          <c:spPr>
            <a:solidFill>
              <a:srgbClr val="3995D6">
                <a:alpha val="7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Sheet1!$B$5:$D$5</c:f>
              <c:numCache>
                <c:ptCount val="3"/>
                <c:pt idx="0">
                  <c:v>35.092000</c:v>
                </c:pt>
                <c:pt idx="1">
                  <c:v>22.145000</c:v>
                </c:pt>
                <c:pt idx="2">
                  <c:v>15.772000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RA-KGE(100)</c:v>
                </c:pt>
              </c:strCache>
            </c:strRef>
          </c:tx>
          <c:spPr>
            <a:solidFill>
              <a:srgbClr val="868904">
                <a:alpha val="7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Sheet1!$B$6:$D$6</c:f>
              <c:numCache>
                <c:ptCount val="3"/>
                <c:pt idx="0">
                  <c:v>68.984000</c:v>
                </c:pt>
                <c:pt idx="1">
                  <c:v>48.521000</c:v>
                </c:pt>
                <c:pt idx="2">
                  <c:v>36.910000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RA-KGE(200)</c:v>
                </c:pt>
              </c:strCache>
            </c:strRef>
          </c:tx>
          <c:spPr>
            <a:solidFill>
              <a:srgbClr val="110D03">
                <a:alpha val="7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Sheet1!$B$7:$D$7</c:f>
              <c:numCache>
                <c:ptCount val="3"/>
                <c:pt idx="0">
                  <c:v>191.510000</c:v>
                </c:pt>
                <c:pt idx="1">
                  <c:v>113.352000</c:v>
                </c:pt>
                <c:pt idx="2">
                  <c:v>75.000000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2"/>
        <c:crosses val="autoZero"/>
        <c:crossBetween val="between"/>
        <c:majorUnit val="50"/>
        <c:minorUnit val="2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161327"/>
          <c:y val="0"/>
          <c:w val="0.822413"/>
          <c:h val="0.134206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000" u="none">
              <a:solidFill>
                <a:srgbClr val="53585F"/>
              </a:solidFill>
              <a:latin typeface="Seravek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9887"/>
          <c:y val="0.194222"/>
          <c:w val="0.716753"/>
          <c:h val="0.6529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DGL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0.000000</c:v>
                </c:pt>
                <c:pt idx="1">
                  <c:v>0.000000</c:v>
                </c:pt>
                <c:pt idx="2">
                  <c:v>0.000000</c:v>
                </c:pt>
                <c:pt idx="3">
                  <c:v>92.741000</c:v>
                </c:pt>
                <c:pt idx="4">
                  <c:v>71.826000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Aligraph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Sheet1!$B$3:$F$3</c:f>
              <c:numCache>
                <c:ptCount val="5"/>
                <c:pt idx="0">
                  <c:v>0.000000</c:v>
                </c:pt>
                <c:pt idx="1">
                  <c:v>0.000000</c:v>
                </c:pt>
                <c:pt idx="2">
                  <c:v>0.000000</c:v>
                </c:pt>
                <c:pt idx="3">
                  <c:v>0.000000</c:v>
                </c:pt>
                <c:pt idx="4">
                  <c:v>0.000000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RA-GCN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Sheet1!$B$4:$F$4</c:f>
              <c:numCache>
                <c:ptCount val="5"/>
                <c:pt idx="0">
                  <c:v>371.572000</c:v>
                </c:pt>
                <c:pt idx="1">
                  <c:v>194.212000</c:v>
                </c:pt>
                <c:pt idx="2">
                  <c:v>125.405000</c:v>
                </c:pt>
                <c:pt idx="3">
                  <c:v>87.913000</c:v>
                </c:pt>
                <c:pt idx="4">
                  <c:v>63.354000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2"/>
        <c:crosses val="autoZero"/>
        <c:crossBetween val="between"/>
        <c:majorUnit val="100"/>
        <c:minorUnit val="5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783452"/>
          <c:y val="0"/>
          <c:w val="0.921655"/>
          <c:h val="0.13085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4139" u="none">
              <a:solidFill>
                <a:srgbClr val="53585F"/>
              </a:solidFill>
              <a:latin typeface="Seravek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29695"/>
          <c:y val="0.154528"/>
          <c:w val="0.719111"/>
          <c:h val="0.628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Dask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908.610000</c:v>
                </c:pt>
                <c:pt idx="1">
                  <c:v>502.210000</c:v>
                </c:pt>
                <c:pt idx="2">
                  <c:v>252.910000</c:v>
                </c:pt>
                <c:pt idx="3">
                  <c:v>144.170000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MPI</c:v>
                </c:pt>
              </c:strCache>
            </c:strRef>
          </c:tx>
          <c:spPr>
            <a:solidFill>
              <a:srgbClr val="6C61B0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745.060000</c:v>
                </c:pt>
                <c:pt idx="1">
                  <c:v>391.900000</c:v>
                </c:pt>
                <c:pt idx="2">
                  <c:v>230.530000</c:v>
                </c:pt>
                <c:pt idx="3">
                  <c:v>124.310000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RA-NNMF</c:v>
                </c:pt>
              </c:strCache>
            </c:strRef>
          </c:tx>
          <c:spPr>
            <a:solidFill>
              <a:srgbClr val="769ECE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921.360000</c:v>
                </c:pt>
                <c:pt idx="1">
                  <c:v>486.520000</c:v>
                </c:pt>
                <c:pt idx="2">
                  <c:v>247.690000</c:v>
                </c:pt>
                <c:pt idx="3">
                  <c:v>126.400000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2"/>
        <c:crosses val="autoZero"/>
        <c:crossBetween val="between"/>
        <c:majorUnit val="250"/>
        <c:minorUnit val="12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2502"/>
          <c:y val="0"/>
          <c:w val="0.7498"/>
          <c:h val="0.1007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000" u="none">
              <a:solidFill>
                <a:srgbClr val="53585F"/>
              </a:solidFill>
              <a:latin typeface="Seravek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04675"/>
          <c:y val="0.154528"/>
          <c:w val="0.742468"/>
          <c:h val="0.628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Dask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0.000000</c:v>
                </c:pt>
                <c:pt idx="1">
                  <c:v>0.000000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MPI</c:v>
                </c:pt>
              </c:strCache>
            </c:strRef>
          </c:tx>
          <c:spPr>
            <a:solidFill>
              <a:srgbClr val="6C61B0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0.000000</c:v>
                </c:pt>
                <c:pt idx="1">
                  <c:v>0.000000</c:v>
                </c:pt>
                <c:pt idx="2">
                  <c:v>0.000000</c:v>
                </c:pt>
                <c:pt idx="3">
                  <c:v>145.710000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RA-NNMF</c:v>
                </c:pt>
              </c:strCache>
            </c:strRef>
          </c:tx>
          <c:spPr>
            <a:solidFill>
              <a:srgbClr val="769ECE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581.820000</c:v>
                </c:pt>
                <c:pt idx="1">
                  <c:v>312.170000</c:v>
                </c:pt>
                <c:pt idx="2">
                  <c:v>183.210000</c:v>
                </c:pt>
                <c:pt idx="3">
                  <c:v>106.970000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2"/>
        <c:crosses val="autoZero"/>
        <c:crossBetween val="between"/>
        <c:majorUnit val="150"/>
        <c:minorUnit val="7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225846"/>
          <c:y val="0"/>
          <c:w val="0.774154"/>
          <c:h val="0.1007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000" u="none">
              <a:solidFill>
                <a:srgbClr val="53585F"/>
              </a:solidFill>
              <a:latin typeface="Seravek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03832"/>
          <c:y val="0.154528"/>
          <c:w val="0.743255"/>
          <c:h val="0.628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Dask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76.880000</c:v>
                </c:pt>
                <c:pt idx="1">
                  <c:v>55.900000</c:v>
                </c:pt>
                <c:pt idx="2">
                  <c:v>45.570000</c:v>
                </c:pt>
                <c:pt idx="3">
                  <c:v>31.170000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MPI</c:v>
                </c:pt>
              </c:strCache>
            </c:strRef>
          </c:tx>
          <c:spPr>
            <a:solidFill>
              <a:srgbClr val="6C61B0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56.120000</c:v>
                </c:pt>
                <c:pt idx="1">
                  <c:v>22.440000</c:v>
                </c:pt>
                <c:pt idx="2">
                  <c:v>15.230000</c:v>
                </c:pt>
                <c:pt idx="3">
                  <c:v>10.030000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RA-NNMF</c:v>
                </c:pt>
              </c:strCache>
            </c:strRef>
          </c:tx>
          <c:spPr>
            <a:solidFill>
              <a:srgbClr val="769ECE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83.950000</c:v>
                </c:pt>
                <c:pt idx="1">
                  <c:v>47.120000</c:v>
                </c:pt>
                <c:pt idx="2">
                  <c:v>31.630000</c:v>
                </c:pt>
                <c:pt idx="3">
                  <c:v>21.840000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2"/>
        <c:crosses val="autoZero"/>
        <c:crossBetween val="between"/>
        <c:majorUnit val="22.5"/>
        <c:minorUnit val="11.2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225025"/>
          <c:y val="0"/>
          <c:w val="0.774975"/>
          <c:h val="0.1007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000" u="none">
              <a:solidFill>
                <a:srgbClr val="53585F"/>
              </a:solidFill>
              <a:latin typeface="Seravek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22399"/>
          <c:y val="0.154528"/>
          <c:w val="0.725922"/>
          <c:h val="0.628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Dask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0.000000</c:v>
                </c:pt>
                <c:pt idx="1">
                  <c:v>0.000000</c:v>
                </c:pt>
                <c:pt idx="2">
                  <c:v>357.050000</c:v>
                </c:pt>
                <c:pt idx="3">
                  <c:v>212.240000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MPI</c:v>
                </c:pt>
              </c:strCache>
            </c:strRef>
          </c:tx>
          <c:spPr>
            <a:solidFill>
              <a:srgbClr val="6C61B0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0.000000</c:v>
                </c:pt>
                <c:pt idx="1">
                  <c:v>528.920000</c:v>
                </c:pt>
                <c:pt idx="2">
                  <c:v>303.340000</c:v>
                </c:pt>
                <c:pt idx="3">
                  <c:v>186.850000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RA-NNMF</c:v>
                </c:pt>
              </c:strCache>
            </c:strRef>
          </c:tx>
          <c:spPr>
            <a:solidFill>
              <a:srgbClr val="769ECE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1136.750000</c:v>
                </c:pt>
                <c:pt idx="1">
                  <c:v>607.820000</c:v>
                </c:pt>
                <c:pt idx="2">
                  <c:v>318.230000</c:v>
                </c:pt>
                <c:pt idx="3">
                  <c:v>194.580000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2"/>
        <c:crosses val="autoZero"/>
        <c:crossBetween val="between"/>
        <c:majorUnit val="300"/>
        <c:minorUnit val="15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243098"/>
          <c:y val="0"/>
          <c:w val="0.756902"/>
          <c:h val="0.1007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000" u="none">
              <a:solidFill>
                <a:srgbClr val="53585F"/>
              </a:solidFill>
              <a:latin typeface="Seravek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7626"/>
          <c:y val="0.194222"/>
          <c:w val="0.718615"/>
          <c:h val="0.6529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DGL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0.000000</c:v>
                </c:pt>
                <c:pt idx="1">
                  <c:v>0.000000</c:v>
                </c:pt>
                <c:pt idx="2">
                  <c:v>71.842000</c:v>
                </c:pt>
                <c:pt idx="3">
                  <c:v>56.517000</c:v>
                </c:pt>
                <c:pt idx="4">
                  <c:v>39.824000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Aligraph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Sheet1!$B$3:$F$3</c:f>
              <c:numCache>
                <c:ptCount val="5"/>
                <c:pt idx="0">
                  <c:v>0.000000</c:v>
                </c:pt>
                <c:pt idx="1">
                  <c:v>0.000000</c:v>
                </c:pt>
                <c:pt idx="2">
                  <c:v>0.000000</c:v>
                </c:pt>
                <c:pt idx="3">
                  <c:v>0.000000</c:v>
                </c:pt>
                <c:pt idx="4">
                  <c:v>42.452000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RA-GCN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Sheet1!$B$4:$F$4</c:f>
              <c:numCache>
                <c:ptCount val="5"/>
                <c:pt idx="0">
                  <c:v>295.184000</c:v>
                </c:pt>
                <c:pt idx="1">
                  <c:v>154.940000</c:v>
                </c:pt>
                <c:pt idx="2">
                  <c:v>78.091000</c:v>
                </c:pt>
                <c:pt idx="3">
                  <c:v>52.937000</c:v>
                </c:pt>
                <c:pt idx="4">
                  <c:v>36.409000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2"/>
        <c:crosses val="autoZero"/>
        <c:crossBetween val="between"/>
        <c:majorUnit val="75"/>
        <c:minorUnit val="37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759507"/>
          <c:y val="0"/>
          <c:w val="0.924049"/>
          <c:h val="0.13085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4139" u="none">
              <a:solidFill>
                <a:srgbClr val="53585F"/>
              </a:solidFill>
              <a:latin typeface="Seravek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9887"/>
          <c:y val="0.194222"/>
          <c:w val="0.716753"/>
          <c:h val="0.6529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DGL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0.000000</c:v>
                </c:pt>
                <c:pt idx="1">
                  <c:v>0.000000</c:v>
                </c:pt>
                <c:pt idx="2">
                  <c:v>0.000000</c:v>
                </c:pt>
                <c:pt idx="3">
                  <c:v>92.741000</c:v>
                </c:pt>
                <c:pt idx="4">
                  <c:v>71.826000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Aligraph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Sheet1!$B$3:$F$3</c:f>
              <c:numCache>
                <c:ptCount val="5"/>
                <c:pt idx="0">
                  <c:v>0.000000</c:v>
                </c:pt>
                <c:pt idx="1">
                  <c:v>0.000000</c:v>
                </c:pt>
                <c:pt idx="2">
                  <c:v>0.000000</c:v>
                </c:pt>
                <c:pt idx="3">
                  <c:v>0.000000</c:v>
                </c:pt>
                <c:pt idx="4">
                  <c:v>0.000000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RA-GCN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strCache>
            </c:strRef>
          </c:cat>
          <c:val>
            <c:numRef>
              <c:f>Sheet1!$B$4:$F$4</c:f>
              <c:numCache>
                <c:ptCount val="5"/>
                <c:pt idx="0">
                  <c:v>371.572000</c:v>
                </c:pt>
                <c:pt idx="1">
                  <c:v>194.212000</c:v>
                </c:pt>
                <c:pt idx="2">
                  <c:v>125.405000</c:v>
                </c:pt>
                <c:pt idx="3">
                  <c:v>87.913000</c:v>
                </c:pt>
                <c:pt idx="4">
                  <c:v>63.354000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2"/>
        <c:crosses val="autoZero"/>
        <c:crossBetween val="between"/>
        <c:majorUnit val="100"/>
        <c:minorUnit val="5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783452"/>
          <c:y val="0"/>
          <c:w val="0.921655"/>
          <c:h val="0.13085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4139" u="none">
              <a:solidFill>
                <a:srgbClr val="53585F"/>
              </a:solidFill>
              <a:latin typeface="Seravek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48002"/>
          <c:y val="0.123288"/>
          <c:w val="0.846998"/>
          <c:h val="0.7165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DGL-KE(50)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3.720000</c:v>
                </c:pt>
                <c:pt idx="1">
                  <c:v>3.104000</c:v>
                </c:pt>
                <c:pt idx="2">
                  <c:v>2.720000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DGL-KE(100)</c:v>
                </c:pt>
              </c:strCache>
            </c:strRef>
          </c:tx>
          <c:spPr>
            <a:solidFill>
              <a:srgbClr val="D44906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15.000000</c:v>
                </c:pt>
                <c:pt idx="1">
                  <c:v>11.800000</c:v>
                </c:pt>
                <c:pt idx="2">
                  <c:v>8.415000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DGL-KE(200)</c:v>
                </c:pt>
              </c:strCache>
            </c:strRef>
          </c:tx>
          <c:spPr>
            <a:solidFill>
              <a:srgbClr val="554838">
                <a:alpha val="62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0.000000</c:v>
                </c:pt>
                <c:pt idx="1">
                  <c:v>0.000000</c:v>
                </c:pt>
                <c:pt idx="2">
                  <c:v>11.620000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RA-KGE(50)</c:v>
                </c:pt>
              </c:strCache>
            </c:strRef>
          </c:tx>
          <c:spPr>
            <a:solidFill>
              <a:srgbClr val="3995D6">
                <a:alpha val="7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Sheet1!$B$5:$D$5</c:f>
              <c:numCache>
                <c:ptCount val="3"/>
                <c:pt idx="0">
                  <c:v>6.251000</c:v>
                </c:pt>
                <c:pt idx="1">
                  <c:v>4.876000</c:v>
                </c:pt>
                <c:pt idx="2">
                  <c:v>3.860000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RA-KGE(100)</c:v>
                </c:pt>
              </c:strCache>
            </c:strRef>
          </c:tx>
          <c:spPr>
            <a:solidFill>
              <a:srgbClr val="868904">
                <a:alpha val="7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Sheet1!$B$6:$D$6</c:f>
              <c:numCache>
                <c:ptCount val="3"/>
                <c:pt idx="0">
                  <c:v>18.982000</c:v>
                </c:pt>
                <c:pt idx="1">
                  <c:v>11.039000</c:v>
                </c:pt>
                <c:pt idx="2">
                  <c:v>8.642000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RA-KGE(200)</c:v>
                </c:pt>
              </c:strCache>
            </c:strRef>
          </c:tx>
          <c:spPr>
            <a:solidFill>
              <a:srgbClr val="110D03">
                <a:alpha val="7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892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PT Sans Narrow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4</c:v>
                </c:pt>
                <c:pt idx="1">
                  <c:v>8</c:v>
                </c:pt>
                <c:pt idx="2">
                  <c:v>16</c:v>
                </c:pt>
              </c:strCache>
            </c:strRef>
          </c:cat>
          <c:val>
            <c:numRef>
              <c:f>Sheet1!$B$7:$D$7</c:f>
              <c:numCache>
                <c:ptCount val="3"/>
                <c:pt idx="0">
                  <c:v>23.942000</c:v>
                </c:pt>
                <c:pt idx="1">
                  <c:v>16.335000</c:v>
                </c:pt>
                <c:pt idx="2">
                  <c:v>12.084000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763" u="none">
                <a:solidFill>
                  <a:srgbClr val="000000"/>
                </a:solidFill>
                <a:latin typeface="Seravek"/>
              </a:defRPr>
            </a:pPr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164206"/>
          <c:y val="0"/>
          <c:w val="0.819591"/>
          <c:h val="0.134206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000" u="none">
              <a:solidFill>
                <a:srgbClr val="53585F"/>
              </a:solidFill>
              <a:latin typeface="Seravek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" name="Shape 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what is distributed ML and STOA of distributed ML.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hape 5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do not want to explicitly materialize because Jacobian is normally in high dimensions and with high sparsity.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5" name="Shape 5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1" name="Shape 5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9" name="Shape 6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8" name="Shape 7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2" name="Shape 7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3" name="Shape 7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2" name="Shape 7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0" name="Shape 8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9" name="Shape 8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why database is a good platform for distributed ML. Pros and Cons? One of the cons is that db doesn’t support auto-differentiation which is a key functionality in ML systems.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5" name="Shape 8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0" name="Shape 8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3" name="Shape 8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9" name="Shape 8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2" name="Shape 8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2" name="Shape 9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3" name="Shape 9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0" name="Shape 9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6" name="Shape 9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8" name="Shape 9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RJP.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 little bit about what is auto differentiation. Introduce it.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all the systems that currently support auto-diff.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3" name="Shape 4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all the systems that currently support auto-diff.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1" name="Shape 4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the definition of derivatives and gradients.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4" name="Shape 4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set value what is a relation key to value mapping. Show a simple identity function like tableScan.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7" name="Shape 5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set value what is a relation key to value mapping. Show a simple identity function like tableScan.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7" name="Shape 5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what is an jacobian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Yuxin Tang…"/>
          <p:cNvSpPr txBox="1"/>
          <p:nvPr/>
        </p:nvSpPr>
        <p:spPr>
          <a:xfrm>
            <a:off x="9650675" y="9426162"/>
            <a:ext cx="4757040" cy="371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000">
                <a:solidFill>
                  <a:srgbClr val="53585F"/>
                </a:solidFill>
              </a:defRPr>
            </a:pPr>
            <a:r>
              <a:t>Yuxin Tang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Thesis Proposal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Rice University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April 5th, 2023</a:t>
            </a:r>
          </a:p>
        </p:txBody>
      </p:sp>
      <p:sp>
        <p:nvSpPr>
          <p:cNvPr id="12" name="Relational Computation For Very Large Scale Machine Learning"/>
          <p:cNvSpPr txBox="1"/>
          <p:nvPr/>
        </p:nvSpPr>
        <p:spPr>
          <a:xfrm>
            <a:off x="0" y="5932594"/>
            <a:ext cx="24384000" cy="2395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defRPr sz="7000">
                <a:solidFill>
                  <a:srgbClr val="14216A"/>
                </a:solidFill>
              </a:defRPr>
            </a:lvl1pPr>
          </a:lstStyle>
          <a:p>
            <a:pPr/>
            <a:r>
              <a:t>Relational Computation For Very Large Scale Machine Learning</a:t>
            </a:r>
          </a:p>
        </p:txBody>
      </p:sp>
      <p:pic>
        <p:nvPicPr>
          <p:cNvPr id="13" name="190308_Rice_Mechanical_Brand_Standards_Logos-9.png" descr="190308_Rice_Mechanical_Brand_Standards_Logos-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3356" y="47461"/>
            <a:ext cx="94361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ribution"/>
          <p:cNvSpPr txBox="1"/>
          <p:nvPr/>
        </p:nvSpPr>
        <p:spPr>
          <a:xfrm>
            <a:off x="22313" y="5362349"/>
            <a:ext cx="24339374" cy="2991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defTabSz="665440">
              <a:defRPr sz="9072">
                <a:solidFill>
                  <a:srgbClr val="14216A"/>
                </a:solidFill>
              </a:defRPr>
            </a:lvl1pPr>
          </a:lstStyle>
          <a:p>
            <a:pPr/>
            <a:r>
              <a:t>Contribution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1320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208859" y="2982515"/>
            <a:ext cx="15609095" cy="6931252"/>
          </a:xfrm>
          <a:prstGeom prst="rect">
            <a:avLst/>
          </a:prstGeom>
        </p:spPr>
        <p:txBody>
          <a:bodyPr/>
          <a:lstStyle>
            <a:lvl1pPr>
              <a:defRPr sz="11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216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tabLst>
                <a:tab pos="368300" algn="l"/>
                <a:tab pos="1003300" algn="l"/>
              </a:tabLst>
            </a:lvl1pPr>
            <a:lvl2pPr>
              <a:buClr>
                <a:schemeClr val="accent1"/>
              </a:buClr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49866" y="196453"/>
            <a:ext cx="23484267" cy="1688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75285" y="2127975"/>
            <a:ext cx="21951848" cy="1117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2pPr marL="1003300" indent="-558800">
              <a:buSzPct val="70000"/>
              <a:buChar char="✓"/>
              <a:defRPr sz="4400">
                <a:solidFill>
                  <a:srgbClr val="373A40"/>
                </a:solidFill>
              </a:defRPr>
            </a:lvl2pPr>
            <a:lvl3pPr marL="1492250" indent="-603250">
              <a:defRPr sz="3800">
                <a:solidFill>
                  <a:srgbClr val="000000"/>
                </a:solidFill>
              </a:defRPr>
            </a:lvl3pPr>
            <a:lvl4pPr>
              <a:defRPr sz="3000">
                <a:solidFill>
                  <a:srgbClr val="000000"/>
                </a:solidFill>
              </a:defRPr>
            </a:lvl4pPr>
            <a:lvl5pPr>
              <a:defRPr sz="30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865760" y="13010554"/>
            <a:ext cx="634620" cy="765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4000">
                <a:solidFill>
                  <a:srgbClr val="53585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0" u="none">
          <a:solidFill>
            <a:srgbClr val="132067"/>
          </a:solidFill>
          <a:uFillTx/>
          <a:latin typeface="Seravek"/>
          <a:ea typeface="Seravek"/>
          <a:cs typeface="Seravek"/>
          <a:sym typeface="Seravek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0" u="none">
          <a:solidFill>
            <a:srgbClr val="132067"/>
          </a:solidFill>
          <a:uFillTx/>
          <a:latin typeface="Seravek"/>
          <a:ea typeface="Seravek"/>
          <a:cs typeface="Seravek"/>
          <a:sym typeface="Seravek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0" u="none">
          <a:solidFill>
            <a:srgbClr val="132067"/>
          </a:solidFill>
          <a:uFillTx/>
          <a:latin typeface="Seravek"/>
          <a:ea typeface="Seravek"/>
          <a:cs typeface="Seravek"/>
          <a:sym typeface="Seravek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0" u="none">
          <a:solidFill>
            <a:srgbClr val="132067"/>
          </a:solidFill>
          <a:uFillTx/>
          <a:latin typeface="Seravek"/>
          <a:ea typeface="Seravek"/>
          <a:cs typeface="Seravek"/>
          <a:sym typeface="Seravek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0" u="none">
          <a:solidFill>
            <a:srgbClr val="132067"/>
          </a:solidFill>
          <a:uFillTx/>
          <a:latin typeface="Seravek"/>
          <a:ea typeface="Seravek"/>
          <a:cs typeface="Seravek"/>
          <a:sym typeface="Seravek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0" u="none">
          <a:solidFill>
            <a:srgbClr val="132067"/>
          </a:solidFill>
          <a:uFillTx/>
          <a:latin typeface="Seravek"/>
          <a:ea typeface="Seravek"/>
          <a:cs typeface="Seravek"/>
          <a:sym typeface="Seravek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0" u="none">
          <a:solidFill>
            <a:srgbClr val="132067"/>
          </a:solidFill>
          <a:uFillTx/>
          <a:latin typeface="Seravek"/>
          <a:ea typeface="Seravek"/>
          <a:cs typeface="Seravek"/>
          <a:sym typeface="Seravek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0" u="none">
          <a:solidFill>
            <a:srgbClr val="132067"/>
          </a:solidFill>
          <a:uFillTx/>
          <a:latin typeface="Seravek"/>
          <a:ea typeface="Seravek"/>
          <a:cs typeface="Seravek"/>
          <a:sym typeface="Seravek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0" u="none">
          <a:solidFill>
            <a:srgbClr val="132067"/>
          </a:solidFill>
          <a:uFillTx/>
          <a:latin typeface="Seravek"/>
          <a:ea typeface="Seravek"/>
          <a:cs typeface="Seravek"/>
          <a:sym typeface="Seravek"/>
        </a:defRPr>
      </a:lvl9pPr>
    </p:titleStyle>
    <p:bodyStyle>
      <a:lvl1pPr marL="617361" marR="0" indent="-617361" algn="l" defTabSz="821531" latinLnBrk="0">
        <a:lnSpc>
          <a:spcPct val="100000"/>
        </a:lnSpc>
        <a:spcBef>
          <a:spcPts val="1400"/>
        </a:spcBef>
        <a:spcAft>
          <a:spcPts val="0"/>
        </a:spcAft>
        <a:buClr>
          <a:srgbClr val="1F37AD"/>
        </a:buClr>
        <a:buSzPct val="75000"/>
        <a:buFontTx/>
        <a:buChar char="✧"/>
        <a:tabLst/>
        <a:defRPr b="0" baseline="0" cap="none" i="0" spc="0" strike="noStrike" sz="5000" u="none">
          <a:solidFill>
            <a:srgbClr val="3A3D43"/>
          </a:solidFill>
          <a:uFillTx/>
          <a:latin typeface="Seravek"/>
          <a:ea typeface="Seravek"/>
          <a:cs typeface="Seravek"/>
          <a:sym typeface="Seravek"/>
        </a:defRPr>
      </a:lvl1pPr>
      <a:lvl2pPr marL="1061861" marR="0" indent="-617361" algn="l" defTabSz="821531" latinLnBrk="0">
        <a:lnSpc>
          <a:spcPct val="100000"/>
        </a:lnSpc>
        <a:spcBef>
          <a:spcPts val="1400"/>
        </a:spcBef>
        <a:spcAft>
          <a:spcPts val="0"/>
        </a:spcAft>
        <a:buClr>
          <a:srgbClr val="1F37AD"/>
        </a:buClr>
        <a:buSzPct val="75000"/>
        <a:buFontTx/>
        <a:buChar char="•"/>
        <a:tabLst/>
        <a:defRPr b="0" baseline="0" cap="none" i="0" spc="0" strike="noStrike" sz="5000" u="none">
          <a:solidFill>
            <a:srgbClr val="3A3D43"/>
          </a:solidFill>
          <a:uFillTx/>
          <a:latin typeface="Seravek"/>
          <a:ea typeface="Seravek"/>
          <a:cs typeface="Seravek"/>
          <a:sym typeface="Seravek"/>
        </a:defRPr>
      </a:lvl2pPr>
      <a:lvl3pPr marL="1506361" marR="0" indent="-617361" algn="l" defTabSz="821531" latinLnBrk="0">
        <a:lnSpc>
          <a:spcPct val="100000"/>
        </a:lnSpc>
        <a:spcBef>
          <a:spcPts val="1400"/>
        </a:spcBef>
        <a:spcAft>
          <a:spcPts val="0"/>
        </a:spcAft>
        <a:buClr>
          <a:srgbClr val="1F37AD"/>
        </a:buClr>
        <a:buSzPct val="75000"/>
        <a:buFontTx/>
        <a:buChar char="•"/>
        <a:tabLst/>
        <a:defRPr b="0" baseline="0" cap="none" i="0" spc="0" strike="noStrike" sz="5000" u="none">
          <a:solidFill>
            <a:srgbClr val="3A3D43"/>
          </a:solidFill>
          <a:uFillTx/>
          <a:latin typeface="Seravek"/>
          <a:ea typeface="Seravek"/>
          <a:cs typeface="Seravek"/>
          <a:sym typeface="Seravek"/>
        </a:defRPr>
      </a:lvl3pPr>
      <a:lvl4pPr marL="1950861" marR="0" indent="-617361" algn="l" defTabSz="821531" latinLnBrk="0">
        <a:lnSpc>
          <a:spcPct val="100000"/>
        </a:lnSpc>
        <a:spcBef>
          <a:spcPts val="1400"/>
        </a:spcBef>
        <a:spcAft>
          <a:spcPts val="0"/>
        </a:spcAft>
        <a:buClr>
          <a:srgbClr val="1F37AD"/>
        </a:buClr>
        <a:buSzPct val="75000"/>
        <a:buFontTx/>
        <a:buChar char="•"/>
        <a:tabLst/>
        <a:defRPr b="0" baseline="0" cap="none" i="0" spc="0" strike="noStrike" sz="5000" u="none">
          <a:solidFill>
            <a:srgbClr val="3A3D43"/>
          </a:solidFill>
          <a:uFillTx/>
          <a:latin typeface="Seravek"/>
          <a:ea typeface="Seravek"/>
          <a:cs typeface="Seravek"/>
          <a:sym typeface="Seravek"/>
        </a:defRPr>
      </a:lvl4pPr>
      <a:lvl5pPr marL="2395361" marR="0" indent="-617361" algn="l" defTabSz="821531" latinLnBrk="0">
        <a:lnSpc>
          <a:spcPct val="100000"/>
        </a:lnSpc>
        <a:spcBef>
          <a:spcPts val="1400"/>
        </a:spcBef>
        <a:spcAft>
          <a:spcPts val="0"/>
        </a:spcAft>
        <a:buClr>
          <a:srgbClr val="1F37AD"/>
        </a:buClr>
        <a:buSzPct val="75000"/>
        <a:buFontTx/>
        <a:buChar char="•"/>
        <a:tabLst/>
        <a:defRPr b="0" baseline="0" cap="none" i="0" spc="0" strike="noStrike" sz="5000" u="none">
          <a:solidFill>
            <a:srgbClr val="3A3D43"/>
          </a:solidFill>
          <a:uFillTx/>
          <a:latin typeface="Seravek"/>
          <a:ea typeface="Seravek"/>
          <a:cs typeface="Seravek"/>
          <a:sym typeface="Seravek"/>
        </a:defRPr>
      </a:lvl5pPr>
      <a:lvl6pPr marL="2839861" marR="0" indent="-617361" algn="l" defTabSz="821531" latinLnBrk="0">
        <a:lnSpc>
          <a:spcPct val="100000"/>
        </a:lnSpc>
        <a:spcBef>
          <a:spcPts val="1400"/>
        </a:spcBef>
        <a:spcAft>
          <a:spcPts val="0"/>
        </a:spcAft>
        <a:buClr>
          <a:srgbClr val="1F37AD"/>
        </a:buClr>
        <a:buSzPct val="75000"/>
        <a:buFontTx/>
        <a:buChar char="•"/>
        <a:tabLst/>
        <a:defRPr b="0" baseline="0" cap="none" i="0" spc="0" strike="noStrike" sz="5000" u="none">
          <a:solidFill>
            <a:srgbClr val="3A3D43"/>
          </a:solidFill>
          <a:uFillTx/>
          <a:latin typeface="Seravek"/>
          <a:ea typeface="Seravek"/>
          <a:cs typeface="Seravek"/>
          <a:sym typeface="Seravek"/>
        </a:defRPr>
      </a:lvl6pPr>
      <a:lvl7pPr marL="3284361" marR="0" indent="-617361" algn="l" defTabSz="821531" latinLnBrk="0">
        <a:lnSpc>
          <a:spcPct val="100000"/>
        </a:lnSpc>
        <a:spcBef>
          <a:spcPts val="1400"/>
        </a:spcBef>
        <a:spcAft>
          <a:spcPts val="0"/>
        </a:spcAft>
        <a:buClr>
          <a:srgbClr val="1F37AD"/>
        </a:buClr>
        <a:buSzPct val="75000"/>
        <a:buFontTx/>
        <a:buChar char="•"/>
        <a:tabLst/>
        <a:defRPr b="0" baseline="0" cap="none" i="0" spc="0" strike="noStrike" sz="5000" u="none">
          <a:solidFill>
            <a:srgbClr val="3A3D43"/>
          </a:solidFill>
          <a:uFillTx/>
          <a:latin typeface="Seravek"/>
          <a:ea typeface="Seravek"/>
          <a:cs typeface="Seravek"/>
          <a:sym typeface="Seravek"/>
        </a:defRPr>
      </a:lvl7pPr>
      <a:lvl8pPr marL="3728861" marR="0" indent="-617361" algn="l" defTabSz="821531" latinLnBrk="0">
        <a:lnSpc>
          <a:spcPct val="100000"/>
        </a:lnSpc>
        <a:spcBef>
          <a:spcPts val="1400"/>
        </a:spcBef>
        <a:spcAft>
          <a:spcPts val="0"/>
        </a:spcAft>
        <a:buClr>
          <a:srgbClr val="1F37AD"/>
        </a:buClr>
        <a:buSzPct val="75000"/>
        <a:buFontTx/>
        <a:buChar char="•"/>
        <a:tabLst/>
        <a:defRPr b="0" baseline="0" cap="none" i="0" spc="0" strike="noStrike" sz="5000" u="none">
          <a:solidFill>
            <a:srgbClr val="3A3D43"/>
          </a:solidFill>
          <a:uFillTx/>
          <a:latin typeface="Seravek"/>
          <a:ea typeface="Seravek"/>
          <a:cs typeface="Seravek"/>
          <a:sym typeface="Seravek"/>
        </a:defRPr>
      </a:lvl8pPr>
      <a:lvl9pPr marL="4173361" marR="0" indent="-617361" algn="l" defTabSz="821531" latinLnBrk="0">
        <a:lnSpc>
          <a:spcPct val="100000"/>
        </a:lnSpc>
        <a:spcBef>
          <a:spcPts val="1400"/>
        </a:spcBef>
        <a:spcAft>
          <a:spcPts val="0"/>
        </a:spcAft>
        <a:buClr>
          <a:srgbClr val="1F37AD"/>
        </a:buClr>
        <a:buSzPct val="75000"/>
        <a:buFontTx/>
        <a:buChar char="•"/>
        <a:tabLst/>
        <a:defRPr b="0" baseline="0" cap="none" i="0" spc="0" strike="noStrike" sz="5000" u="none">
          <a:solidFill>
            <a:srgbClr val="3A3D43"/>
          </a:solidFill>
          <a:uFillTx/>
          <a:latin typeface="Seravek"/>
          <a:ea typeface="Seravek"/>
          <a:cs typeface="Seravek"/>
          <a:sym typeface="Seravek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tx1"/>
          </a:solidFill>
          <a:uFillTx/>
          <a:latin typeface="+mn-lt"/>
          <a:ea typeface="+mn-ea"/>
          <a:cs typeface="+mn-cs"/>
          <a:sym typeface="Seravek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tx1"/>
          </a:solidFill>
          <a:uFillTx/>
          <a:latin typeface="+mn-lt"/>
          <a:ea typeface="+mn-ea"/>
          <a:cs typeface="+mn-cs"/>
          <a:sym typeface="Seravek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tx1"/>
          </a:solidFill>
          <a:uFillTx/>
          <a:latin typeface="+mn-lt"/>
          <a:ea typeface="+mn-ea"/>
          <a:cs typeface="+mn-cs"/>
          <a:sym typeface="Seravek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tx1"/>
          </a:solidFill>
          <a:uFillTx/>
          <a:latin typeface="+mn-lt"/>
          <a:ea typeface="+mn-ea"/>
          <a:cs typeface="+mn-cs"/>
          <a:sym typeface="Seravek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tx1"/>
          </a:solidFill>
          <a:uFillTx/>
          <a:latin typeface="+mn-lt"/>
          <a:ea typeface="+mn-ea"/>
          <a:cs typeface="+mn-cs"/>
          <a:sym typeface="Seravek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tx1"/>
          </a:solidFill>
          <a:uFillTx/>
          <a:latin typeface="+mn-lt"/>
          <a:ea typeface="+mn-ea"/>
          <a:cs typeface="+mn-cs"/>
          <a:sym typeface="Seravek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tx1"/>
          </a:solidFill>
          <a:uFillTx/>
          <a:latin typeface="+mn-lt"/>
          <a:ea typeface="+mn-ea"/>
          <a:cs typeface="+mn-cs"/>
          <a:sym typeface="Seravek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tx1"/>
          </a:solidFill>
          <a:uFillTx/>
          <a:latin typeface="+mn-lt"/>
          <a:ea typeface="+mn-ea"/>
          <a:cs typeface="+mn-cs"/>
          <a:sym typeface="Seravek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tx1"/>
          </a:solidFill>
          <a:uFillTx/>
          <a:latin typeface="+mn-lt"/>
          <a:ea typeface="+mn-ea"/>
          <a:cs typeface="+mn-cs"/>
          <a:sym typeface="Serave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tif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10.tif"/><Relationship Id="rId7" Type="http://schemas.openxmlformats.org/officeDocument/2006/relationships/image" Target="../media/image11.tif"/><Relationship Id="rId8" Type="http://schemas.openxmlformats.org/officeDocument/2006/relationships/image" Target="../media/image12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tif"/><Relationship Id="rId4" Type="http://schemas.openxmlformats.org/officeDocument/2006/relationships/image" Target="../media/image14.tif"/><Relationship Id="rId5" Type="http://schemas.openxmlformats.org/officeDocument/2006/relationships/image" Target="../media/image1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6" Type="http://schemas.openxmlformats.org/officeDocument/2006/relationships/image" Target="../media/image9.tif"/><Relationship Id="rId7" Type="http://schemas.openxmlformats.org/officeDocument/2006/relationships/chart" Target="../charts/char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chart" Target="../charts/chart7.xml"/><Relationship Id="rId6" Type="http://schemas.openxmlformats.org/officeDocument/2006/relationships/chart" Target="../charts/chart8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9.xml"/><Relationship Id="rId4" Type="http://schemas.openxmlformats.org/officeDocument/2006/relationships/chart" Target="../charts/chart10.xml"/><Relationship Id="rId5" Type="http://schemas.openxmlformats.org/officeDocument/2006/relationships/image" Target="../media/image12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tif"/><Relationship Id="rId4" Type="http://schemas.openxmlformats.org/officeDocument/2006/relationships/image" Target="../media/image17.tif"/><Relationship Id="rId5" Type="http://schemas.openxmlformats.org/officeDocument/2006/relationships/image" Target="../media/image18.tif"/><Relationship Id="rId6" Type="http://schemas.openxmlformats.org/officeDocument/2006/relationships/image" Target="../media/image19.tif"/><Relationship Id="rId7" Type="http://schemas.openxmlformats.org/officeDocument/2006/relationships/image" Target="../media/image20.tif"/><Relationship Id="rId8" Type="http://schemas.openxmlformats.org/officeDocument/2006/relationships/image" Target="../media/image21.tif"/><Relationship Id="rId9" Type="http://schemas.openxmlformats.org/officeDocument/2006/relationships/image" Target="../media/image22.tif"/><Relationship Id="rId10" Type="http://schemas.openxmlformats.org/officeDocument/2006/relationships/image" Target="../media/image23.tif"/><Relationship Id="rId11" Type="http://schemas.openxmlformats.org/officeDocument/2006/relationships/image" Target="../media/image24.tif"/><Relationship Id="rId12" Type="http://schemas.openxmlformats.org/officeDocument/2006/relationships/image" Target="../media/image1.jpeg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5" Type="http://schemas.openxmlformats.org/officeDocument/2006/relationships/image" Target="../media/image40.png"/><Relationship Id="rId16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190308_Rice_Mechanical_Brand_Standards_Logos-9.png" descr="190308_Rice_Mechanical_Brand_Standards_Logos-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0170" y="11839"/>
            <a:ext cx="9436101" cy="187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Auto Differentiation: A Pri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 Differentiation: A Primer</a:t>
            </a:r>
          </a:p>
        </p:txBody>
      </p:sp>
      <p:sp>
        <p:nvSpPr>
          <p:cNvPr id="3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cxnSp>
        <p:nvCxnSpPr>
          <p:cNvPr id="347" name="Connection Line"/>
          <p:cNvCxnSpPr>
            <a:stCxn id="352" idx="0"/>
            <a:endCxn id="350" idx="0"/>
          </p:cNvCxnSpPr>
          <p:nvPr/>
        </p:nvCxnSpPr>
        <p:spPr>
          <a:xfrm flipH="1" flipV="1">
            <a:off x="15065418" y="9552115"/>
            <a:ext cx="515507" cy="1076654"/>
          </a:xfrm>
          <a:prstGeom prst="straightConnector1">
            <a:avLst/>
          </a:prstGeom>
          <a:ln w="50800">
            <a:solidFill>
              <a:srgbClr val="52A7F9"/>
            </a:solidFill>
            <a:miter lim="400000"/>
            <a:tailEnd type="arrow"/>
          </a:ln>
        </p:spPr>
      </p:cxnSp>
      <p:cxnSp>
        <p:nvCxnSpPr>
          <p:cNvPr id="348" name="Connection Line"/>
          <p:cNvCxnSpPr>
            <a:stCxn id="349" idx="0"/>
            <a:endCxn id="350" idx="0"/>
          </p:cNvCxnSpPr>
          <p:nvPr/>
        </p:nvCxnSpPr>
        <p:spPr>
          <a:xfrm flipV="1">
            <a:off x="14373603" y="9552115"/>
            <a:ext cx="691816" cy="1076654"/>
          </a:xfrm>
          <a:prstGeom prst="straightConnector1">
            <a:avLst/>
          </a:prstGeom>
          <a:ln w="50800">
            <a:solidFill>
              <a:srgbClr val="52A7F9"/>
            </a:solidFill>
            <a:miter lim="400000"/>
            <a:tailEnd type="arrow"/>
          </a:ln>
        </p:spPr>
      </p:cxnSp>
      <p:sp>
        <p:nvSpPr>
          <p:cNvPr id="349" name="Group"/>
          <p:cNvSpPr/>
          <p:nvPr/>
        </p:nvSpPr>
        <p:spPr>
          <a:xfrm>
            <a:off x="13991015" y="10246180"/>
            <a:ext cx="765176" cy="765176"/>
          </a:xfrm>
          <a:prstGeom prst="ellipse">
            <a:avLst/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0" name="Rounded Rectangle"/>
          <p:cNvSpPr/>
          <p:nvPr/>
        </p:nvSpPr>
        <p:spPr>
          <a:xfrm>
            <a:off x="14430418" y="9215590"/>
            <a:ext cx="1270001" cy="673052"/>
          </a:xfrm>
          <a:prstGeom prst="roundRect">
            <a:avLst>
              <a:gd name="adj" fmla="val 28304"/>
            </a:avLst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1" i="1" sz="3000"/>
            </a:pPr>
          </a:p>
        </p:txBody>
      </p:sp>
      <p:sp>
        <p:nvSpPr>
          <p:cNvPr id="351" name="*"/>
          <p:cNvSpPr txBox="1"/>
          <p:nvPr/>
        </p:nvSpPr>
        <p:spPr>
          <a:xfrm>
            <a:off x="14858090" y="9248294"/>
            <a:ext cx="414656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*</a:t>
            </a:r>
          </a:p>
        </p:txBody>
      </p:sp>
      <p:sp>
        <p:nvSpPr>
          <p:cNvPr id="352" name="Group"/>
          <p:cNvSpPr/>
          <p:nvPr/>
        </p:nvSpPr>
        <p:spPr>
          <a:xfrm>
            <a:off x="15198337" y="10246180"/>
            <a:ext cx="765176" cy="765176"/>
          </a:xfrm>
          <a:prstGeom prst="ellipse">
            <a:avLst/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9" name="Connection Line"/>
          <p:cNvSpPr/>
          <p:nvPr/>
        </p:nvSpPr>
        <p:spPr>
          <a:xfrm>
            <a:off x="15065418" y="8822052"/>
            <a:ext cx="1" cy="368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03" h="21600" fill="norm" stroke="1" extrusionOk="0">
                <a:moveTo>
                  <a:pt x="16403" y="21600"/>
                </a:moveTo>
                <a:cubicBezTo>
                  <a:pt x="-3035" y="14400"/>
                  <a:pt x="-5197" y="7200"/>
                  <a:pt x="9918" y="0"/>
                </a:cubicBez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grpSp>
        <p:nvGrpSpPr>
          <p:cNvPr id="356" name="Group"/>
          <p:cNvGrpSpPr/>
          <p:nvPr/>
        </p:nvGrpSpPr>
        <p:grpSpPr>
          <a:xfrm>
            <a:off x="14682830" y="8031477"/>
            <a:ext cx="765176" cy="765176"/>
            <a:chOff x="0" y="0"/>
            <a:chExt cx="765175" cy="765175"/>
          </a:xfrm>
        </p:grpSpPr>
        <p:sp>
          <p:nvSpPr>
            <p:cNvPr id="354" name="Circle"/>
            <p:cNvSpPr/>
            <p:nvPr/>
          </p:nvSpPr>
          <p:spPr>
            <a:xfrm>
              <a:off x="0" y="0"/>
              <a:ext cx="765175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5" name="Rectangle"/>
            <p:cNvSpPr txBox="1"/>
            <p:nvPr/>
          </p:nvSpPr>
          <p:spPr>
            <a:xfrm>
              <a:off x="80385" y="22597"/>
              <a:ext cx="604405" cy="694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i="1" sz="3000"/>
              </a:pPr>
            </a:p>
          </p:txBody>
        </p:sp>
      </p:grpSp>
      <p:sp>
        <p:nvSpPr>
          <p:cNvPr id="440" name="Connection Line"/>
          <p:cNvSpPr/>
          <p:nvPr/>
        </p:nvSpPr>
        <p:spPr>
          <a:xfrm>
            <a:off x="15065418" y="7625586"/>
            <a:ext cx="1" cy="380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91" h="21600" fill="norm" stroke="1" extrusionOk="0">
                <a:moveTo>
                  <a:pt x="10081" y="21600"/>
                </a:moveTo>
                <a:cubicBezTo>
                  <a:pt x="-5209" y="14400"/>
                  <a:pt x="-3106" y="7200"/>
                  <a:pt x="16391" y="0"/>
                </a:cubicBez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cxnSp>
        <p:nvCxnSpPr>
          <p:cNvPr id="358" name="Connection Line"/>
          <p:cNvCxnSpPr>
            <a:stCxn id="352" idx="0"/>
            <a:endCxn id="368" idx="0"/>
          </p:cNvCxnSpPr>
          <p:nvPr/>
        </p:nvCxnSpPr>
        <p:spPr>
          <a:xfrm flipV="1">
            <a:off x="15580924" y="7263612"/>
            <a:ext cx="913794" cy="3365157"/>
          </a:xfrm>
          <a:prstGeom prst="straightConnector1">
            <a:avLst/>
          </a:prstGeom>
          <a:ln w="50800">
            <a:solidFill>
              <a:srgbClr val="52A7F9"/>
            </a:solidFill>
            <a:miter lim="400000"/>
            <a:tailEnd type="triangle"/>
          </a:ln>
        </p:spPr>
      </p:cxnSp>
      <p:sp>
        <p:nvSpPr>
          <p:cNvPr id="441" name="Connection Line"/>
          <p:cNvSpPr/>
          <p:nvPr/>
        </p:nvSpPr>
        <p:spPr>
          <a:xfrm>
            <a:off x="15065418" y="6414165"/>
            <a:ext cx="1" cy="487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55" h="21600" fill="norm" stroke="1" extrusionOk="0">
                <a:moveTo>
                  <a:pt x="9277" y="21600"/>
                </a:moveTo>
                <a:cubicBezTo>
                  <a:pt x="-5145" y="14400"/>
                  <a:pt x="-2752" y="7200"/>
                  <a:pt x="16455" y="0"/>
                </a:cubicBez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grpSp>
        <p:nvGrpSpPr>
          <p:cNvPr id="362" name="Group"/>
          <p:cNvGrpSpPr/>
          <p:nvPr/>
        </p:nvGrpSpPr>
        <p:grpSpPr>
          <a:xfrm>
            <a:off x="14671895" y="5623590"/>
            <a:ext cx="787047" cy="765176"/>
            <a:chOff x="0" y="0"/>
            <a:chExt cx="787046" cy="765175"/>
          </a:xfrm>
        </p:grpSpPr>
        <p:sp>
          <p:nvSpPr>
            <p:cNvPr id="360" name="Circle"/>
            <p:cNvSpPr/>
            <p:nvPr/>
          </p:nvSpPr>
          <p:spPr>
            <a:xfrm>
              <a:off x="10935" y="0"/>
              <a:ext cx="765176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1" name="Rectangle"/>
            <p:cNvSpPr txBox="1"/>
            <p:nvPr/>
          </p:nvSpPr>
          <p:spPr>
            <a:xfrm>
              <a:off x="0" y="35296"/>
              <a:ext cx="787047" cy="694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i="1" sz="3000"/>
              </a:pP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16101194" y="5623590"/>
            <a:ext cx="787047" cy="765176"/>
            <a:chOff x="0" y="0"/>
            <a:chExt cx="787046" cy="765175"/>
          </a:xfrm>
        </p:grpSpPr>
        <p:sp>
          <p:nvSpPr>
            <p:cNvPr id="363" name="Circle"/>
            <p:cNvSpPr/>
            <p:nvPr/>
          </p:nvSpPr>
          <p:spPr>
            <a:xfrm>
              <a:off x="10935" y="0"/>
              <a:ext cx="765176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4" name="Rectangle"/>
            <p:cNvSpPr txBox="1"/>
            <p:nvPr/>
          </p:nvSpPr>
          <p:spPr>
            <a:xfrm>
              <a:off x="0" y="35296"/>
              <a:ext cx="787047" cy="694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i="1" sz="3000"/>
              </a:pPr>
            </a:p>
          </p:txBody>
        </p:sp>
      </p:grpSp>
      <p:sp>
        <p:nvSpPr>
          <p:cNvPr id="442" name="Connection Line"/>
          <p:cNvSpPr/>
          <p:nvPr/>
        </p:nvSpPr>
        <p:spPr>
          <a:xfrm>
            <a:off x="16494717" y="6414165"/>
            <a:ext cx="1" cy="487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79" h="21600" fill="norm" stroke="1" extrusionOk="0">
                <a:moveTo>
                  <a:pt x="8069" y="21600"/>
                </a:moveTo>
                <a:cubicBezTo>
                  <a:pt x="-5021" y="14400"/>
                  <a:pt x="-2184" y="7200"/>
                  <a:pt x="16579" y="0"/>
                </a:cubicBez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67" name="Log"/>
          <p:cNvSpPr/>
          <p:nvPr/>
        </p:nvSpPr>
        <p:spPr>
          <a:xfrm>
            <a:off x="14430418" y="6927086"/>
            <a:ext cx="1270001" cy="673052"/>
          </a:xfrm>
          <a:prstGeom prst="roundRect">
            <a:avLst>
              <a:gd name="adj" fmla="val 28304"/>
            </a:avLst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i="1" sz="3000"/>
            </a:lvl1pPr>
          </a:lstStyle>
          <a:p>
            <a:pPr/>
            <a:r>
              <a:t>Log</a:t>
            </a:r>
          </a:p>
        </p:txBody>
      </p:sp>
      <p:sp>
        <p:nvSpPr>
          <p:cNvPr id="368" name="Sin"/>
          <p:cNvSpPr/>
          <p:nvPr/>
        </p:nvSpPr>
        <p:spPr>
          <a:xfrm>
            <a:off x="15859717" y="6927086"/>
            <a:ext cx="1270001" cy="673052"/>
          </a:xfrm>
          <a:prstGeom prst="roundRect">
            <a:avLst>
              <a:gd name="adj" fmla="val 28304"/>
            </a:avLst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i="1" sz="3000"/>
            </a:lvl1pPr>
          </a:lstStyle>
          <a:p>
            <a:pPr/>
            <a:r>
              <a:t>Sin</a:t>
            </a:r>
          </a:p>
        </p:txBody>
      </p:sp>
      <p:sp>
        <p:nvSpPr>
          <p:cNvPr id="369" name="Rounded Rectangle"/>
          <p:cNvSpPr/>
          <p:nvPr/>
        </p:nvSpPr>
        <p:spPr>
          <a:xfrm>
            <a:off x="15169568" y="4412217"/>
            <a:ext cx="1270001" cy="673052"/>
          </a:xfrm>
          <a:prstGeom prst="roundRect">
            <a:avLst>
              <a:gd name="adj" fmla="val 28304"/>
            </a:avLst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1" i="1" sz="3000"/>
            </a:pPr>
          </a:p>
        </p:txBody>
      </p:sp>
      <p:sp>
        <p:nvSpPr>
          <p:cNvPr id="370" name="*"/>
          <p:cNvSpPr txBox="1"/>
          <p:nvPr/>
        </p:nvSpPr>
        <p:spPr>
          <a:xfrm>
            <a:off x="15597241" y="4419458"/>
            <a:ext cx="414656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*</a:t>
            </a:r>
          </a:p>
        </p:txBody>
      </p:sp>
      <p:sp>
        <p:nvSpPr>
          <p:cNvPr id="443" name="Connection Line"/>
          <p:cNvSpPr/>
          <p:nvPr/>
        </p:nvSpPr>
        <p:spPr>
          <a:xfrm>
            <a:off x="15271734" y="5110717"/>
            <a:ext cx="320058" cy="544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444" name="Connection Line"/>
          <p:cNvSpPr/>
          <p:nvPr/>
        </p:nvSpPr>
        <p:spPr>
          <a:xfrm>
            <a:off x="16003239" y="5110717"/>
            <a:ext cx="295569" cy="538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445" name="Connection Line"/>
          <p:cNvSpPr/>
          <p:nvPr/>
        </p:nvSpPr>
        <p:spPr>
          <a:xfrm>
            <a:off x="15804568" y="3899295"/>
            <a:ext cx="1" cy="487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62" h="21600" fill="norm" stroke="1" extrusionOk="0">
                <a:moveTo>
                  <a:pt x="10495" y="21600"/>
                </a:moveTo>
                <a:cubicBezTo>
                  <a:pt x="-5238" y="14400"/>
                  <a:pt x="-3282" y="7200"/>
                  <a:pt x="16362" y="0"/>
                </a:cubicBez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grpSp>
        <p:nvGrpSpPr>
          <p:cNvPr id="376" name="Group"/>
          <p:cNvGrpSpPr/>
          <p:nvPr/>
        </p:nvGrpSpPr>
        <p:grpSpPr>
          <a:xfrm>
            <a:off x="15411045" y="3108720"/>
            <a:ext cx="787047" cy="765176"/>
            <a:chOff x="0" y="0"/>
            <a:chExt cx="787046" cy="765175"/>
          </a:xfrm>
        </p:grpSpPr>
        <p:sp>
          <p:nvSpPr>
            <p:cNvPr id="374" name="Circle"/>
            <p:cNvSpPr/>
            <p:nvPr/>
          </p:nvSpPr>
          <p:spPr>
            <a:xfrm>
              <a:off x="10935" y="0"/>
              <a:ext cx="765176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5" name="Rectangle"/>
            <p:cNvSpPr txBox="1"/>
            <p:nvPr/>
          </p:nvSpPr>
          <p:spPr>
            <a:xfrm>
              <a:off x="0" y="35296"/>
              <a:ext cx="787047" cy="694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i="1" sz="3000"/>
              </a:pPr>
            </a:p>
          </p:txBody>
        </p:sp>
      </p:grpSp>
      <p:grpSp>
        <p:nvGrpSpPr>
          <p:cNvPr id="379" name="Group"/>
          <p:cNvGrpSpPr/>
          <p:nvPr/>
        </p:nvGrpSpPr>
        <p:grpSpPr>
          <a:xfrm>
            <a:off x="16647568" y="3108721"/>
            <a:ext cx="787047" cy="765176"/>
            <a:chOff x="0" y="0"/>
            <a:chExt cx="787046" cy="765175"/>
          </a:xfrm>
        </p:grpSpPr>
        <p:sp>
          <p:nvSpPr>
            <p:cNvPr id="377" name="Circle"/>
            <p:cNvSpPr/>
            <p:nvPr/>
          </p:nvSpPr>
          <p:spPr>
            <a:xfrm>
              <a:off x="10935" y="0"/>
              <a:ext cx="765176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8" name="Rectangle"/>
            <p:cNvSpPr txBox="1"/>
            <p:nvPr/>
          </p:nvSpPr>
          <p:spPr>
            <a:xfrm>
              <a:off x="0" y="35296"/>
              <a:ext cx="787047" cy="694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i="1" sz="3000"/>
              </a:pPr>
            </a:p>
          </p:txBody>
        </p:sp>
      </p:grpSp>
      <p:sp>
        <p:nvSpPr>
          <p:cNvPr id="446" name="Connection Line"/>
          <p:cNvSpPr/>
          <p:nvPr/>
        </p:nvSpPr>
        <p:spPr>
          <a:xfrm>
            <a:off x="16212556" y="3491308"/>
            <a:ext cx="42054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grpSp>
        <p:nvGrpSpPr>
          <p:cNvPr id="383" name="Group"/>
          <p:cNvGrpSpPr/>
          <p:nvPr/>
        </p:nvGrpSpPr>
        <p:grpSpPr>
          <a:xfrm>
            <a:off x="18433536" y="10252530"/>
            <a:ext cx="765176" cy="765176"/>
            <a:chOff x="0" y="0"/>
            <a:chExt cx="765175" cy="765175"/>
          </a:xfrm>
        </p:grpSpPr>
        <p:sp>
          <p:nvSpPr>
            <p:cNvPr id="381" name="Circle"/>
            <p:cNvSpPr/>
            <p:nvPr/>
          </p:nvSpPr>
          <p:spPr>
            <a:xfrm>
              <a:off x="0" y="0"/>
              <a:ext cx="765175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/>
            </a:p>
          </p:txBody>
        </p:sp>
        <p:sp>
          <p:nvSpPr>
            <p:cNvPr id="382" name="Equation"/>
            <p:cNvSpPr txBox="1"/>
            <p:nvPr/>
          </p:nvSpPr>
          <p:spPr>
            <a:xfrm>
              <a:off x="172409" y="27692"/>
              <a:ext cx="420357" cy="684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sSub>
                          <m:e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sz="2300"/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19855936" y="10239830"/>
            <a:ext cx="765176" cy="765176"/>
            <a:chOff x="0" y="0"/>
            <a:chExt cx="765175" cy="765175"/>
          </a:xfrm>
        </p:grpSpPr>
        <p:sp>
          <p:nvSpPr>
            <p:cNvPr id="384" name="Circle"/>
            <p:cNvSpPr/>
            <p:nvPr/>
          </p:nvSpPr>
          <p:spPr>
            <a:xfrm>
              <a:off x="0" y="0"/>
              <a:ext cx="765175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/>
            </a:p>
          </p:txBody>
        </p:sp>
        <p:sp>
          <p:nvSpPr>
            <p:cNvPr id="385" name="Equation"/>
            <p:cNvSpPr txBox="1"/>
            <p:nvPr/>
          </p:nvSpPr>
          <p:spPr>
            <a:xfrm>
              <a:off x="177768" y="55270"/>
              <a:ext cx="427682" cy="684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sSub>
                          <m:e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sz="2300"/>
            </a:p>
          </p:txBody>
        </p:sp>
      </p:grpSp>
      <p:sp>
        <p:nvSpPr>
          <p:cNvPr id="387" name="Equation"/>
          <p:cNvSpPr txBox="1"/>
          <p:nvPr/>
        </p:nvSpPr>
        <p:spPr>
          <a:xfrm>
            <a:off x="14196384" y="10541401"/>
            <a:ext cx="308999" cy="2983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388" name="Equation"/>
          <p:cNvSpPr txBox="1"/>
          <p:nvPr/>
        </p:nvSpPr>
        <p:spPr>
          <a:xfrm>
            <a:off x="15410870" y="10524031"/>
            <a:ext cx="340109" cy="2983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389" name="Equation"/>
          <p:cNvSpPr txBox="1"/>
          <p:nvPr/>
        </p:nvSpPr>
        <p:spPr>
          <a:xfrm>
            <a:off x="14904257" y="8285583"/>
            <a:ext cx="322323" cy="3026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390" name="Equation"/>
          <p:cNvSpPr txBox="1"/>
          <p:nvPr/>
        </p:nvSpPr>
        <p:spPr>
          <a:xfrm>
            <a:off x="14911567" y="5872171"/>
            <a:ext cx="307704" cy="29837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391" name="Equation"/>
          <p:cNvSpPr txBox="1"/>
          <p:nvPr/>
        </p:nvSpPr>
        <p:spPr>
          <a:xfrm>
            <a:off x="16328603" y="5872171"/>
            <a:ext cx="332230" cy="29837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392" name="Equation"/>
          <p:cNvSpPr txBox="1"/>
          <p:nvPr/>
        </p:nvSpPr>
        <p:spPr>
          <a:xfrm>
            <a:off x="15667904" y="3427118"/>
            <a:ext cx="273330" cy="1981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  <a:endParaRPr sz="3400"/>
          </a:p>
        </p:txBody>
      </p:sp>
      <p:sp>
        <p:nvSpPr>
          <p:cNvPr id="393" name="Equation"/>
          <p:cNvSpPr txBox="1"/>
          <p:nvPr/>
        </p:nvSpPr>
        <p:spPr>
          <a:xfrm>
            <a:off x="16958617" y="3381415"/>
            <a:ext cx="164949" cy="2197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3400"/>
          </a:p>
        </p:txBody>
      </p:sp>
      <p:grpSp>
        <p:nvGrpSpPr>
          <p:cNvPr id="396" name="Group"/>
          <p:cNvGrpSpPr/>
          <p:nvPr/>
        </p:nvGrpSpPr>
        <p:grpSpPr>
          <a:xfrm>
            <a:off x="19114014" y="7840164"/>
            <a:ext cx="765176" cy="765176"/>
            <a:chOff x="0" y="0"/>
            <a:chExt cx="765175" cy="765175"/>
          </a:xfrm>
        </p:grpSpPr>
        <p:sp>
          <p:nvSpPr>
            <p:cNvPr id="394" name="Circle"/>
            <p:cNvSpPr/>
            <p:nvPr/>
          </p:nvSpPr>
          <p:spPr>
            <a:xfrm>
              <a:off x="0" y="0"/>
              <a:ext cx="765175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/>
            </a:p>
          </p:txBody>
        </p:sp>
        <p:sp>
          <p:nvSpPr>
            <p:cNvPr id="395" name="Equation"/>
            <p:cNvSpPr txBox="1"/>
            <p:nvPr/>
          </p:nvSpPr>
          <p:spPr>
            <a:xfrm>
              <a:off x="170753" y="77862"/>
              <a:ext cx="423669" cy="687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sSub>
                          <m:e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sz="2300"/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8613778" y="9092409"/>
            <a:ext cx="1803909" cy="673052"/>
            <a:chOff x="0" y="0"/>
            <a:chExt cx="1803908" cy="673051"/>
          </a:xfrm>
        </p:grpSpPr>
        <p:sp>
          <p:nvSpPr>
            <p:cNvPr id="397" name="Rounded Rectangle"/>
            <p:cNvSpPr/>
            <p:nvPr/>
          </p:nvSpPr>
          <p:spPr>
            <a:xfrm>
              <a:off x="0" y="0"/>
              <a:ext cx="1803909" cy="673052"/>
            </a:xfrm>
            <a:prstGeom prst="roundRect">
              <a:avLst>
                <a:gd name="adj" fmla="val 28304"/>
              </a:avLst>
            </a:prstGeom>
            <a:solidFill>
              <a:srgbClr val="FFFFFF"/>
            </a:solidFill>
            <a:ln w="508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i="1" sz="3000"/>
              </a:pPr>
            </a:p>
          </p:txBody>
        </p:sp>
        <p:sp>
          <p:nvSpPr>
            <p:cNvPr id="398" name="MultiBackward"/>
            <p:cNvSpPr txBox="1"/>
            <p:nvPr/>
          </p:nvSpPr>
          <p:spPr>
            <a:xfrm>
              <a:off x="108077" y="140906"/>
              <a:ext cx="1587755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i="1" sz="1800"/>
              </a:lvl1pPr>
            </a:lstStyle>
            <a:p>
              <a:pPr/>
              <a:r>
                <a:t>MultiBackward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20921563" y="6713987"/>
            <a:ext cx="1803909" cy="673053"/>
            <a:chOff x="0" y="0"/>
            <a:chExt cx="1803908" cy="673051"/>
          </a:xfrm>
        </p:grpSpPr>
        <p:sp>
          <p:nvSpPr>
            <p:cNvPr id="400" name="Rounded Rectangle"/>
            <p:cNvSpPr/>
            <p:nvPr/>
          </p:nvSpPr>
          <p:spPr>
            <a:xfrm>
              <a:off x="0" y="0"/>
              <a:ext cx="1803909" cy="673052"/>
            </a:xfrm>
            <a:prstGeom prst="roundRect">
              <a:avLst>
                <a:gd name="adj" fmla="val 28304"/>
              </a:avLst>
            </a:prstGeom>
            <a:solidFill>
              <a:srgbClr val="FFFFFF"/>
            </a:solidFill>
            <a:ln w="508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i="1" sz="3000"/>
              </a:pPr>
            </a:p>
          </p:txBody>
        </p:sp>
        <p:sp>
          <p:nvSpPr>
            <p:cNvPr id="401" name="SinBackward"/>
            <p:cNvSpPr txBox="1"/>
            <p:nvPr/>
          </p:nvSpPr>
          <p:spPr>
            <a:xfrm>
              <a:off x="216319" y="140906"/>
              <a:ext cx="1371271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i="1" sz="1800"/>
              </a:lvl1pPr>
            </a:lstStyle>
            <a:p>
              <a:pPr/>
              <a:r>
                <a:t>SinBackward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18594647" y="6707637"/>
            <a:ext cx="1803910" cy="673053"/>
            <a:chOff x="0" y="0"/>
            <a:chExt cx="1803908" cy="673051"/>
          </a:xfrm>
        </p:grpSpPr>
        <p:sp>
          <p:nvSpPr>
            <p:cNvPr id="403" name="Rounded Rectangle"/>
            <p:cNvSpPr/>
            <p:nvPr/>
          </p:nvSpPr>
          <p:spPr>
            <a:xfrm>
              <a:off x="0" y="0"/>
              <a:ext cx="1803909" cy="673052"/>
            </a:xfrm>
            <a:prstGeom prst="roundRect">
              <a:avLst>
                <a:gd name="adj" fmla="val 28304"/>
              </a:avLst>
            </a:prstGeom>
            <a:solidFill>
              <a:srgbClr val="FFFFFF"/>
            </a:solidFill>
            <a:ln w="508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i="1" sz="3000"/>
              </a:pPr>
            </a:p>
          </p:txBody>
        </p:sp>
        <p:sp>
          <p:nvSpPr>
            <p:cNvPr id="404" name="LogBackward"/>
            <p:cNvSpPr txBox="1"/>
            <p:nvPr/>
          </p:nvSpPr>
          <p:spPr>
            <a:xfrm>
              <a:off x="188544" y="140906"/>
              <a:ext cx="1426821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i="1" sz="1800"/>
              </a:lvl1pPr>
            </a:lstStyle>
            <a:p>
              <a:pPr/>
              <a:r>
                <a:t>LogBackward</a:t>
              </a:r>
            </a:p>
          </p:txBody>
        </p:sp>
      </p:grpSp>
      <p:grpSp>
        <p:nvGrpSpPr>
          <p:cNvPr id="408" name="Group"/>
          <p:cNvGrpSpPr/>
          <p:nvPr/>
        </p:nvGrpSpPr>
        <p:grpSpPr>
          <a:xfrm>
            <a:off x="19133145" y="5440497"/>
            <a:ext cx="765176" cy="765176"/>
            <a:chOff x="0" y="0"/>
            <a:chExt cx="765175" cy="765175"/>
          </a:xfrm>
        </p:grpSpPr>
        <p:sp>
          <p:nvSpPr>
            <p:cNvPr id="406" name="Circle"/>
            <p:cNvSpPr/>
            <p:nvPr/>
          </p:nvSpPr>
          <p:spPr>
            <a:xfrm>
              <a:off x="0" y="0"/>
              <a:ext cx="765175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/>
            </a:p>
          </p:txBody>
        </p:sp>
        <p:sp>
          <p:nvSpPr>
            <p:cNvPr id="407" name="Equation"/>
            <p:cNvSpPr txBox="1"/>
            <p:nvPr/>
          </p:nvSpPr>
          <p:spPr>
            <a:xfrm>
              <a:off x="168250" y="40392"/>
              <a:ext cx="428675" cy="684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sSub>
                          <m:e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sz="2300"/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21440930" y="5440497"/>
            <a:ext cx="765176" cy="765176"/>
            <a:chOff x="0" y="0"/>
            <a:chExt cx="765175" cy="765175"/>
          </a:xfrm>
        </p:grpSpPr>
        <p:sp>
          <p:nvSpPr>
            <p:cNvPr id="409" name="Circle"/>
            <p:cNvSpPr/>
            <p:nvPr/>
          </p:nvSpPr>
          <p:spPr>
            <a:xfrm>
              <a:off x="0" y="0"/>
              <a:ext cx="765175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/>
            </a:p>
          </p:txBody>
        </p:sp>
        <p:sp>
          <p:nvSpPr>
            <p:cNvPr id="410" name="Equation"/>
            <p:cNvSpPr txBox="1"/>
            <p:nvPr/>
          </p:nvSpPr>
          <p:spPr>
            <a:xfrm>
              <a:off x="168250" y="40392"/>
              <a:ext cx="428676" cy="684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sSub>
                          <m:e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sz="2300"/>
            </a:p>
          </p:txBody>
        </p:sp>
      </p:grpSp>
      <p:grpSp>
        <p:nvGrpSpPr>
          <p:cNvPr id="414" name="Group"/>
          <p:cNvGrpSpPr/>
          <p:nvPr/>
        </p:nvGrpSpPr>
        <p:grpSpPr>
          <a:xfrm>
            <a:off x="20164722" y="3143629"/>
            <a:ext cx="765176" cy="765176"/>
            <a:chOff x="0" y="0"/>
            <a:chExt cx="765175" cy="765175"/>
          </a:xfrm>
        </p:grpSpPr>
        <p:sp>
          <p:nvSpPr>
            <p:cNvPr id="412" name="Circle"/>
            <p:cNvSpPr/>
            <p:nvPr/>
          </p:nvSpPr>
          <p:spPr>
            <a:xfrm>
              <a:off x="0" y="0"/>
              <a:ext cx="765175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/>
            </a:p>
          </p:txBody>
        </p:sp>
        <p:sp>
          <p:nvSpPr>
            <p:cNvPr id="413" name="Equation"/>
            <p:cNvSpPr txBox="1"/>
            <p:nvPr/>
          </p:nvSpPr>
          <p:spPr>
            <a:xfrm>
              <a:off x="183012" y="69894"/>
              <a:ext cx="399150" cy="625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m:oMathPara>
              </a14:m>
              <a:endParaRPr sz="2300"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9645355" y="4412217"/>
            <a:ext cx="1803910" cy="673052"/>
            <a:chOff x="0" y="0"/>
            <a:chExt cx="1803908" cy="673051"/>
          </a:xfrm>
        </p:grpSpPr>
        <p:sp>
          <p:nvSpPr>
            <p:cNvPr id="415" name="Rounded Rectangle"/>
            <p:cNvSpPr/>
            <p:nvPr/>
          </p:nvSpPr>
          <p:spPr>
            <a:xfrm>
              <a:off x="0" y="0"/>
              <a:ext cx="1803909" cy="673052"/>
            </a:xfrm>
            <a:prstGeom prst="roundRect">
              <a:avLst>
                <a:gd name="adj" fmla="val 28304"/>
              </a:avLst>
            </a:prstGeom>
            <a:solidFill>
              <a:srgbClr val="FFFFFF"/>
            </a:solidFill>
            <a:ln w="508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i="1" sz="3000"/>
              </a:pPr>
            </a:p>
          </p:txBody>
        </p:sp>
        <p:sp>
          <p:nvSpPr>
            <p:cNvPr id="416" name="MultiBackward"/>
            <p:cNvSpPr txBox="1"/>
            <p:nvPr/>
          </p:nvSpPr>
          <p:spPr>
            <a:xfrm>
              <a:off x="108077" y="140906"/>
              <a:ext cx="1587755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i="1" sz="1800"/>
              </a:lvl1pPr>
            </a:lstStyle>
            <a:p>
              <a:pPr/>
              <a:r>
                <a:t>MultiBackward</a:t>
              </a:r>
            </a:p>
          </p:txBody>
        </p:sp>
      </p:grpSp>
      <p:sp>
        <p:nvSpPr>
          <p:cNvPr id="418" name="Line"/>
          <p:cNvSpPr/>
          <p:nvPr/>
        </p:nvSpPr>
        <p:spPr>
          <a:xfrm flipV="1">
            <a:off x="12191999" y="3119902"/>
            <a:ext cx="1" cy="8066739"/>
          </a:xfrm>
          <a:prstGeom prst="line">
            <a:avLst/>
          </a:prstGeom>
          <a:ln w="50800">
            <a:solidFill>
              <a:srgbClr val="52A7F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19" name="Line"/>
          <p:cNvSpPr/>
          <p:nvPr/>
        </p:nvSpPr>
        <p:spPr>
          <a:xfrm flipV="1">
            <a:off x="24077733" y="3017144"/>
            <a:ext cx="1" cy="8066738"/>
          </a:xfrm>
          <a:prstGeom prst="line">
            <a:avLst/>
          </a:prstGeom>
          <a:ln w="50800">
            <a:solidFill>
              <a:srgbClr val="6FC041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447" name="Connection Line"/>
          <p:cNvSpPr/>
          <p:nvPr/>
        </p:nvSpPr>
        <p:spPr>
          <a:xfrm>
            <a:off x="19503072" y="8630680"/>
            <a:ext cx="6921" cy="43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>
            <a:solidFill>
              <a:srgbClr val="6FC041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48" name="Connection Line"/>
          <p:cNvSpPr/>
          <p:nvPr/>
        </p:nvSpPr>
        <p:spPr>
          <a:xfrm>
            <a:off x="19496602" y="7406137"/>
            <a:ext cx="1" cy="408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>
            <a:solidFill>
              <a:srgbClr val="6FC041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49" name="Connection Line"/>
          <p:cNvSpPr/>
          <p:nvPr/>
        </p:nvSpPr>
        <p:spPr>
          <a:xfrm>
            <a:off x="19502272" y="6231022"/>
            <a:ext cx="7070" cy="451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6FC041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50" name="Connection Line"/>
          <p:cNvSpPr/>
          <p:nvPr/>
        </p:nvSpPr>
        <p:spPr>
          <a:xfrm>
            <a:off x="21823517" y="6231072"/>
            <a:ext cx="1" cy="45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6FC041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51" name="Connection Line"/>
          <p:cNvSpPr/>
          <p:nvPr/>
        </p:nvSpPr>
        <p:spPr>
          <a:xfrm>
            <a:off x="19798344" y="5110717"/>
            <a:ext cx="401401" cy="418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6FC041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52" name="Connection Line"/>
          <p:cNvSpPr/>
          <p:nvPr/>
        </p:nvSpPr>
        <p:spPr>
          <a:xfrm>
            <a:off x="20977298" y="5110717"/>
            <a:ext cx="534048" cy="449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>
            <a:solidFill>
              <a:srgbClr val="6FC041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53" name="Connection Line"/>
          <p:cNvSpPr/>
          <p:nvPr/>
        </p:nvSpPr>
        <p:spPr>
          <a:xfrm>
            <a:off x="20547310" y="3934204"/>
            <a:ext cx="1" cy="452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6FC041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54" name="Connection Line"/>
          <p:cNvSpPr/>
          <p:nvPr/>
        </p:nvSpPr>
        <p:spPr>
          <a:xfrm>
            <a:off x="19021918" y="9790909"/>
            <a:ext cx="283863" cy="489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6FC041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55" name="Connection Line"/>
          <p:cNvSpPr/>
          <p:nvPr/>
        </p:nvSpPr>
        <p:spPr>
          <a:xfrm>
            <a:off x="19734949" y="9790909"/>
            <a:ext cx="292169" cy="482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>
            <a:solidFill>
              <a:srgbClr val="6FC041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56" name="Connection Line"/>
          <p:cNvSpPr/>
          <p:nvPr/>
        </p:nvSpPr>
        <p:spPr>
          <a:xfrm>
            <a:off x="15459117" y="4664116"/>
            <a:ext cx="4160904" cy="1092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94" fill="norm" stroke="1" extrusionOk="0">
                <a:moveTo>
                  <a:pt x="0" y="20794"/>
                </a:moveTo>
                <a:cubicBezTo>
                  <a:pt x="6713" y="6100"/>
                  <a:pt x="13913" y="-806"/>
                  <a:pt x="21600" y="75"/>
                </a:cubicBezTo>
              </a:path>
            </a:pathLst>
          </a:custGeom>
          <a:ln w="50800">
            <a:solidFill>
              <a:srgbClr val="6FC041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57" name="Connection Line"/>
          <p:cNvSpPr/>
          <p:nvPr/>
        </p:nvSpPr>
        <p:spPr>
          <a:xfrm>
            <a:off x="16887214" y="4670974"/>
            <a:ext cx="2732756" cy="98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412" y="7379"/>
                  <a:pt x="13612" y="179"/>
                  <a:pt x="21600" y="0"/>
                </a:cubicBezTo>
              </a:path>
            </a:pathLst>
          </a:custGeom>
          <a:ln w="50800">
            <a:solidFill>
              <a:srgbClr val="6FC041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58" name="Connection Line"/>
          <p:cNvSpPr/>
          <p:nvPr/>
        </p:nvSpPr>
        <p:spPr>
          <a:xfrm>
            <a:off x="15454758" y="7317971"/>
            <a:ext cx="3156165" cy="975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6FC041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59" name="Connection Line"/>
          <p:cNvSpPr/>
          <p:nvPr/>
        </p:nvSpPr>
        <p:spPr>
          <a:xfrm>
            <a:off x="15468850" y="7412487"/>
            <a:ext cx="6442297" cy="1386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8" h="17362" fill="norm" stroke="1" extrusionOk="0">
                <a:moveTo>
                  <a:pt x="0" y="13320"/>
                </a:moveTo>
                <a:cubicBezTo>
                  <a:pt x="14551" y="21600"/>
                  <a:pt x="21600" y="17160"/>
                  <a:pt x="21148" y="0"/>
                </a:cubicBezTo>
              </a:path>
            </a:pathLst>
          </a:custGeom>
          <a:ln w="50800">
            <a:solidFill>
              <a:srgbClr val="6FC041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60" name="Connection Line"/>
          <p:cNvSpPr/>
          <p:nvPr/>
        </p:nvSpPr>
        <p:spPr>
          <a:xfrm>
            <a:off x="14724160" y="9429055"/>
            <a:ext cx="3864173" cy="99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078" y="8414"/>
                  <a:pt x="13278" y="1214"/>
                  <a:pt x="21600" y="0"/>
                </a:cubicBezTo>
              </a:path>
            </a:pathLst>
          </a:custGeom>
          <a:ln w="50800">
            <a:solidFill>
              <a:srgbClr val="6FC041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61" name="Connection Line"/>
          <p:cNvSpPr/>
          <p:nvPr/>
        </p:nvSpPr>
        <p:spPr>
          <a:xfrm>
            <a:off x="15899516" y="9445236"/>
            <a:ext cx="2688863" cy="928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912" y="9129"/>
                  <a:pt x="13112" y="1929"/>
                  <a:pt x="21600" y="0"/>
                </a:cubicBezTo>
              </a:path>
            </a:pathLst>
          </a:custGeom>
          <a:ln w="50800">
            <a:solidFill>
              <a:srgbClr val="6FC041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35" name="Forward"/>
          <p:cNvSpPr txBox="1"/>
          <p:nvPr/>
        </p:nvSpPr>
        <p:spPr>
          <a:xfrm>
            <a:off x="12402907" y="2809196"/>
            <a:ext cx="2555220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spcBef>
                <a:spcPts val="1400"/>
              </a:spcBef>
              <a:defRPr>
                <a:solidFill>
                  <a:srgbClr val="3A3D43"/>
                </a:solidFill>
              </a:defRPr>
            </a:lvl1pPr>
          </a:lstStyle>
          <a:p>
            <a:pPr/>
            <a:r>
              <a:t>Forward</a:t>
            </a:r>
          </a:p>
        </p:txBody>
      </p:sp>
      <p:sp>
        <p:nvSpPr>
          <p:cNvPr id="436" name="Backward"/>
          <p:cNvSpPr txBox="1"/>
          <p:nvPr/>
        </p:nvSpPr>
        <p:spPr>
          <a:xfrm>
            <a:off x="21103623" y="10163629"/>
            <a:ext cx="2899011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spcBef>
                <a:spcPts val="1400"/>
              </a:spcBef>
              <a:defRPr>
                <a:solidFill>
                  <a:srgbClr val="3A3D43"/>
                </a:solidFill>
              </a:defRPr>
            </a:lvl1pPr>
          </a:lstStyle>
          <a:p>
            <a:pPr/>
            <a:r>
              <a:t>Backward</a:t>
            </a:r>
          </a:p>
        </p:txBody>
      </p:sp>
      <p:sp>
        <p:nvSpPr>
          <p:cNvPr id="437" name="Group"/>
          <p:cNvSpPr txBox="1"/>
          <p:nvPr/>
        </p:nvSpPr>
        <p:spPr>
          <a:xfrm>
            <a:off x="464071" y="1700092"/>
            <a:ext cx="11381537" cy="111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def dfdx1(x1, x2, bz=1.0):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x1_times_x2 = x1 * x2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_w = np.log(x1_times_x2)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np_sin_x2 = np.sin(x2)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w = np_sin_x2 * _w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z = w / 2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_bw = bz / 2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bw = _bw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_b_w = tangent.unbroadcast(bw * np_sin_x2, _w)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b_w = _b_w</a:t>
            </a:r>
          </a:p>
          <a:p>
            <a:pPr lvl="2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_bx1_times_x2 = b_w / x1_times_x2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bx1_times_x2 = _bx1_times_x2</a:t>
            </a:r>
          </a:p>
          <a:p>
            <a:pPr lvl="2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_bx1 = tangent.unbroadcast(bx1_times_x2 * x2, x1)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bx1 = _bx1</a:t>
            </a:r>
          </a:p>
          <a:p>
            <a:pPr lvl="3"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return bx1</a:t>
            </a:r>
          </a:p>
        </p:txBody>
      </p:sp>
      <p:sp>
        <p:nvSpPr>
          <p:cNvPr id="438" name="Rounded Rectangle"/>
          <p:cNvSpPr/>
          <p:nvPr/>
        </p:nvSpPr>
        <p:spPr>
          <a:xfrm>
            <a:off x="245904" y="2534817"/>
            <a:ext cx="11561618" cy="8823444"/>
          </a:xfrm>
          <a:prstGeom prst="roundRect">
            <a:avLst>
              <a:gd name="adj" fmla="val 4019"/>
            </a:avLst>
          </a:prstGeom>
          <a:ln w="63500">
            <a:solidFill>
              <a:srgbClr val="52A7F9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ecap: Gradients and Differential Oper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Recap: Gradients and Differential Operator</a:t>
            </a:r>
          </a:p>
        </p:txBody>
      </p:sp>
      <p:sp>
        <p:nvSpPr>
          <p:cNvPr id="466" name="Linear Algebra (LA) has been defined to build up functions.…"/>
          <p:cNvSpPr txBox="1"/>
          <p:nvPr>
            <p:ph type="body" idx="1"/>
          </p:nvPr>
        </p:nvSpPr>
        <p:spPr>
          <a:xfrm>
            <a:off x="1056129" y="2940759"/>
            <a:ext cx="21951847" cy="9314866"/>
          </a:xfrm>
          <a:prstGeom prst="rect">
            <a:avLst/>
          </a:prstGeom>
        </p:spPr>
        <p:txBody>
          <a:bodyPr anchor="b"/>
          <a:lstStyle/>
          <a:p>
            <a:pPr/>
            <a:r>
              <a:rPr i="1"/>
              <a:t>Linear Algebra (LA)</a:t>
            </a:r>
            <a:r>
              <a:t> has been defined to build up functions.</a:t>
            </a:r>
          </a:p>
          <a:p>
            <a:pPr/>
            <a:r>
              <a:t>However, </a:t>
            </a:r>
            <a:r>
              <a:rPr i="1"/>
              <a:t>Relational Algebra (RA)</a:t>
            </a:r>
            <a:r>
              <a:t> is only defined in an operator view.</a:t>
            </a:r>
          </a:p>
          <a:p>
            <a:pPr>
              <a:defRPr u="sng"/>
            </a:pPr>
            <a:r>
              <a:t>We need a version of </a:t>
            </a:r>
            <a:r>
              <a:rPr i="1"/>
              <a:t>Relational Algebra</a:t>
            </a:r>
            <a:r>
              <a:t> that can build functions!</a:t>
            </a:r>
          </a:p>
        </p:txBody>
      </p:sp>
      <p:sp>
        <p:nvSpPr>
          <p:cNvPr id="467" name="Slide Number"/>
          <p:cNvSpPr txBox="1"/>
          <p:nvPr>
            <p:ph type="sldNum" sz="quarter" idx="2"/>
          </p:nvPr>
        </p:nvSpPr>
        <p:spPr>
          <a:xfrm>
            <a:off x="11926974" y="13010554"/>
            <a:ext cx="512192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3786" y="2344776"/>
            <a:ext cx="13563252" cy="353286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469" name="Screen Shot 2023-03-30 at 2.02.00 PM.png" descr="Screen Shot 2023-03-30 at 2.02.0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3786" y="6521567"/>
            <a:ext cx="13563252" cy="215325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ontribution #1: Functional Relational Algebra"/>
          <p:cNvSpPr txBox="1"/>
          <p:nvPr>
            <p:ph type="title"/>
          </p:nvPr>
        </p:nvSpPr>
        <p:spPr>
          <a:xfrm>
            <a:off x="449867" y="5505053"/>
            <a:ext cx="23484267" cy="1688270"/>
          </a:xfrm>
          <a:prstGeom prst="rect">
            <a:avLst/>
          </a:prstGeom>
        </p:spPr>
        <p:txBody>
          <a:bodyPr/>
          <a:lstStyle/>
          <a:p>
            <a:pPr/>
            <a:r>
              <a:t>Contribution #1: Functional Relational Algebra</a:t>
            </a:r>
          </a:p>
        </p:txBody>
      </p:sp>
      <p:sp>
        <p:nvSpPr>
          <p:cNvPr id="474" name="Slide Number"/>
          <p:cNvSpPr txBox="1"/>
          <p:nvPr>
            <p:ph type="sldNum" sz="quarter" idx="2"/>
          </p:nvPr>
        </p:nvSpPr>
        <p:spPr>
          <a:xfrm>
            <a:off x="11895478" y="13010554"/>
            <a:ext cx="575184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Functional Relational Algeb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 Relational Algebra</a:t>
            </a:r>
          </a:p>
        </p:txBody>
      </p:sp>
      <p:sp>
        <p:nvSpPr>
          <p:cNvPr id="477" name="A relation is a function from a set of keys to a set of values.…"/>
          <p:cNvSpPr txBox="1"/>
          <p:nvPr>
            <p:ph type="body" idx="1"/>
          </p:nvPr>
        </p:nvSpPr>
        <p:spPr>
          <a:xfrm>
            <a:off x="1017816" y="1818625"/>
            <a:ext cx="21850294" cy="6957229"/>
          </a:xfrm>
          <a:prstGeom prst="rect">
            <a:avLst/>
          </a:prstGeom>
        </p:spPr>
        <p:txBody>
          <a:bodyPr anchor="t"/>
          <a:lstStyle/>
          <a:p>
            <a:pPr marL="506236" indent="-506236" defTabSz="673655">
              <a:spcBef>
                <a:spcPts val="1100"/>
              </a:spcBef>
              <a:defRPr sz="4100">
                <a:solidFill>
                  <a:srgbClr val="525252"/>
                </a:solidFill>
              </a:defRPr>
            </a:pPr>
            <a:r>
              <a:t>A relation is a function from </a:t>
            </a:r>
            <a:r>
              <a:rPr u="sng"/>
              <a:t>a set of keys</a:t>
            </a:r>
            <a:r>
              <a:t> to </a:t>
            </a:r>
            <a:r>
              <a:rPr u="sng"/>
              <a:t>a set of values</a:t>
            </a:r>
            <a:r>
              <a:t>.</a:t>
            </a:r>
          </a:p>
          <a:p>
            <a:pPr marL="506236" indent="-506236" defTabSz="673655">
              <a:spcBef>
                <a:spcPts val="1100"/>
              </a:spcBef>
              <a:defRPr sz="4100">
                <a:solidFill>
                  <a:srgbClr val="525252"/>
                </a:solidFill>
              </a:defRPr>
            </a:pPr>
          </a:p>
          <a:p>
            <a:pPr marL="506236" indent="-506236" defTabSz="673655">
              <a:spcBef>
                <a:spcPts val="1100"/>
              </a:spcBef>
              <a:defRPr sz="4100">
                <a:solidFill>
                  <a:srgbClr val="525252"/>
                </a:solidFill>
              </a:defRPr>
            </a:pPr>
          </a:p>
          <a:p>
            <a:pPr marL="506236" indent="-506236" defTabSz="673655">
              <a:spcBef>
                <a:spcPts val="1100"/>
              </a:spcBef>
              <a:defRPr sz="4100">
                <a:solidFill>
                  <a:srgbClr val="525252"/>
                </a:solidFill>
              </a:defRPr>
            </a:pPr>
          </a:p>
          <a:p>
            <a:pPr marL="506236" indent="-506236" defTabSz="673655">
              <a:spcBef>
                <a:spcPts val="1100"/>
              </a:spcBef>
              <a:defRPr sz="4100">
                <a:solidFill>
                  <a:srgbClr val="525252"/>
                </a:solidFill>
              </a:defRPr>
            </a:pPr>
          </a:p>
          <a:p>
            <a:pPr marL="506236" indent="-506236" defTabSz="673655">
              <a:spcBef>
                <a:spcPts val="1100"/>
              </a:spcBef>
              <a:defRPr sz="4100">
                <a:solidFill>
                  <a:srgbClr val="525252"/>
                </a:solidFill>
              </a:defRPr>
            </a:pPr>
          </a:p>
          <a:p>
            <a:pPr marL="506236" indent="-506236" defTabSz="673655">
              <a:spcBef>
                <a:spcPts val="1100"/>
              </a:spcBef>
              <a:defRPr sz="4100">
                <a:solidFill>
                  <a:srgbClr val="525252"/>
                </a:solidFill>
              </a:defRPr>
            </a:pPr>
          </a:p>
          <a:p>
            <a:pPr marL="506236" indent="-506236" defTabSz="673655">
              <a:spcBef>
                <a:spcPts val="1100"/>
              </a:spcBef>
              <a:defRPr sz="4100">
                <a:solidFill>
                  <a:srgbClr val="525252"/>
                </a:solidFill>
              </a:defRPr>
            </a:pPr>
            <a:r>
              <a:rPr b="1"/>
              <a:t>Select</a:t>
            </a:r>
            <a:r>
              <a:t>(</a:t>
            </a:r>
            <a14:m>
              <m:oMath>
                <m:r>
                  <a:rPr xmlns:a="http://schemas.openxmlformats.org/drawingml/2006/main" sz="4500" i="1">
                    <a:solidFill>
                      <a:srgbClr val="525152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), </a:t>
            </a:r>
            <a:r>
              <a:rPr b="1"/>
              <a:t>Join</a:t>
            </a:r>
            <a:r>
              <a:t>(</a:t>
            </a:r>
            <a14:m>
              <m:oMath>
                <m:r>
                  <a:rPr xmlns:a="http://schemas.openxmlformats.org/drawingml/2006/main" sz="5300" i="1">
                    <a:solidFill>
                      <a:srgbClr val="525152"/>
                    </a:solidFill>
                    <a:latin typeface="Cambria Math" panose="02040503050406030204" pitchFamily="18" charset="0"/>
                  </a:rPr>
                  <m:t>⋈</m:t>
                </m:r>
              </m:oMath>
            </a14:m>
            <a:r>
              <a:t>), </a:t>
            </a:r>
            <a:r>
              <a:rPr b="1"/>
              <a:t>Aggregation</a:t>
            </a:r>
            <a:r>
              <a:t>(</a:t>
            </a:r>
            <a14:m>
              <m:oMath>
                <m:r>
                  <m:rPr>
                    <m:sty m:val="p"/>
                  </m:rPr>
                  <a:rPr xmlns:a="http://schemas.openxmlformats.org/drawingml/2006/main" sz="5000" i="1">
                    <a:solidFill>
                      <a:srgbClr val="525152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), </a:t>
            </a:r>
            <a:r>
              <a:rPr b="1"/>
              <a:t>TableScan</a:t>
            </a:r>
            <a:r>
              <a:t>(</a:t>
            </a:r>
            <a14:m>
              <m:oMath>
                <m:r>
                  <a:rPr xmlns:a="http://schemas.openxmlformats.org/drawingml/2006/main" sz="4550" i="1">
                    <a:solidFill>
                      <a:srgbClr val="525152"/>
                    </a:solidFill>
                    <a:latin typeface="Cambria Math" panose="02040503050406030204" pitchFamily="18" charset="0"/>
                  </a:rPr>
                  <m:t>τ</m:t>
                </m:r>
              </m:oMath>
            </a14:m>
            <a:r>
              <a:t>) are all high-order functions that take relations (functions) as input and output another relation (function).</a:t>
            </a:r>
            <a:endParaRPr sz="5000"/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xfrm>
            <a:off x="11892684" y="13010554"/>
            <a:ext cx="580772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7437" y="2984721"/>
            <a:ext cx="6715301" cy="4058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0546" t="0" r="0" b="0"/>
          <a:stretch>
            <a:fillRect/>
          </a:stretch>
        </p:blipFill>
        <p:spPr>
          <a:xfrm>
            <a:off x="5880515" y="3451273"/>
            <a:ext cx="3857844" cy="3125554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Double Arrow"/>
          <p:cNvSpPr/>
          <p:nvPr/>
        </p:nvSpPr>
        <p:spPr>
          <a:xfrm>
            <a:off x="10344670" y="4854148"/>
            <a:ext cx="926634" cy="319642"/>
          </a:xfrm>
          <a:prstGeom prst="leftRightArrow">
            <a:avLst>
              <a:gd name="adj1" fmla="val 32000"/>
              <a:gd name="adj2" fmla="val 59469"/>
            </a:avLst>
          </a:prstGeom>
          <a:solidFill>
            <a:srgbClr val="FFFFFF"/>
          </a:solidFill>
          <a:ln w="38100">
            <a:solidFill>
              <a:srgbClr val="151515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482" name="Type Signature:…"/>
          <p:cNvSpPr/>
          <p:nvPr/>
        </p:nvSpPr>
        <p:spPr>
          <a:xfrm>
            <a:off x="671653" y="8775165"/>
            <a:ext cx="9297479" cy="3601962"/>
          </a:xfrm>
          <a:prstGeom prst="roundRect">
            <a:avLst>
              <a:gd name="adj" fmla="val 5289"/>
            </a:avLst>
          </a:prstGeom>
          <a:solidFill>
            <a:srgbClr val="D9DEE8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</a:p>
          <a:p>
            <a:pPr algn="l">
              <a:defRPr sz="3000">
                <a:solidFill>
                  <a:srgbClr val="FFFFFF"/>
                </a:solidFill>
              </a:defRPr>
            </a:pPr>
            <a:r>
              <a:t>Type Signature: </a:t>
            </a:r>
          </a:p>
          <a:p>
            <a:pPr algn="l">
              <a:defRPr sz="4500">
                <a:solidFill>
                  <a:srgbClr val="FFFFFF"/>
                </a:solidFill>
              </a:defRPr>
            </a:pPr>
          </a:p>
          <a:p>
            <a:pPr algn="l">
              <a:defRPr sz="3000">
                <a:solidFill>
                  <a:srgbClr val="FFFFFF"/>
                </a:solidFill>
              </a:defRPr>
            </a:pPr>
            <a:r>
              <a:t>Definition:</a:t>
            </a:r>
          </a:p>
        </p:txBody>
      </p:sp>
      <p:sp>
        <p:nvSpPr>
          <p:cNvPr id="483" name="Equation"/>
          <p:cNvSpPr txBox="1"/>
          <p:nvPr/>
        </p:nvSpPr>
        <p:spPr>
          <a:xfrm>
            <a:off x="3183932" y="11666858"/>
            <a:ext cx="2644854" cy="43738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τ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↦</m:t>
                  </m:r>
                  <m:d>
                    <m:dPr>
                      <m:ctrlP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d>
                        <m:dPr>
                          <m:ctrlP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m:rPr>
                          <m:nor/>
                        </m:rP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</m:d>
                </m:oMath>
              </m:oMathPara>
            </a14:m>
            <a:endParaRPr sz="2800"/>
          </a:p>
        </p:txBody>
      </p:sp>
      <p:sp>
        <p:nvSpPr>
          <p:cNvPr id="484" name="TableScan( )"/>
          <p:cNvSpPr/>
          <p:nvPr/>
        </p:nvSpPr>
        <p:spPr>
          <a:xfrm>
            <a:off x="643390" y="8768922"/>
            <a:ext cx="9354005" cy="906347"/>
          </a:xfrm>
          <a:prstGeom prst="roundRect">
            <a:avLst>
              <a:gd name="adj" fmla="val 21018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  <a:r>
              <a:t>TableScan(</a:t>
            </a:r>
            <a14:m>
              <m:oMath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τ</m:t>
                </m:r>
              </m:oMath>
            </a14:m>
            <a:r>
              <a:t>)</a:t>
            </a:r>
          </a:p>
        </p:txBody>
      </p:sp>
      <p:sp>
        <p:nvSpPr>
          <p:cNvPr id="485" name="Equation"/>
          <p:cNvSpPr txBox="1"/>
          <p:nvPr/>
        </p:nvSpPr>
        <p:spPr>
          <a:xfrm>
            <a:off x="2624501" y="10675720"/>
            <a:ext cx="3763716" cy="3466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τ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200"/>
          </a:p>
        </p:txBody>
      </p:sp>
      <p:sp>
        <p:nvSpPr>
          <p:cNvPr id="486" name="key set"/>
          <p:cNvSpPr txBox="1"/>
          <p:nvPr/>
        </p:nvSpPr>
        <p:spPr>
          <a:xfrm>
            <a:off x="8708161" y="1312699"/>
            <a:ext cx="1671004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43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pPr/>
            <a:r>
              <a:t>key set</a:t>
            </a:r>
          </a:p>
        </p:txBody>
      </p:sp>
      <p:sp>
        <p:nvSpPr>
          <p:cNvPr id="487" name="value set"/>
          <p:cNvSpPr txBox="1"/>
          <p:nvPr/>
        </p:nvSpPr>
        <p:spPr>
          <a:xfrm>
            <a:off x="11887202" y="1312699"/>
            <a:ext cx="2116621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43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pPr/>
            <a:r>
              <a:t>value set</a:t>
            </a:r>
          </a:p>
        </p:txBody>
      </p:sp>
      <p:sp>
        <p:nvSpPr>
          <p:cNvPr id="488" name="Type Signature:…"/>
          <p:cNvSpPr/>
          <p:nvPr/>
        </p:nvSpPr>
        <p:spPr>
          <a:xfrm>
            <a:off x="10486668" y="8817557"/>
            <a:ext cx="13199536" cy="3601962"/>
          </a:xfrm>
          <a:prstGeom prst="roundRect">
            <a:avLst>
              <a:gd name="adj" fmla="val 5289"/>
            </a:avLst>
          </a:prstGeom>
          <a:solidFill>
            <a:srgbClr val="D9DEE8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000">
                <a:solidFill>
                  <a:srgbClr val="FFFFFF"/>
                </a:solidFill>
              </a:defRPr>
            </a:pPr>
            <a:r>
              <a:t>Type Signature: </a:t>
            </a:r>
          </a:p>
          <a:p>
            <a:pPr algn="l">
              <a:defRPr sz="3000">
                <a:solidFill>
                  <a:srgbClr val="FFFFFF"/>
                </a:solidFill>
              </a:defRPr>
            </a:pPr>
          </a:p>
          <a:p>
            <a:pPr algn="l">
              <a:defRPr sz="3000">
                <a:solidFill>
                  <a:srgbClr val="FFFFFF"/>
                </a:solidFill>
              </a:defRPr>
            </a:pPr>
            <a:r>
              <a:t>Definition:</a:t>
            </a:r>
          </a:p>
        </p:txBody>
      </p:sp>
      <p:sp>
        <p:nvSpPr>
          <p:cNvPr id="489" name="Aggregation( )"/>
          <p:cNvSpPr/>
          <p:nvPr/>
        </p:nvSpPr>
        <p:spPr>
          <a:xfrm>
            <a:off x="10458405" y="8732773"/>
            <a:ext cx="13256062" cy="906347"/>
          </a:xfrm>
          <a:prstGeom prst="roundRect">
            <a:avLst>
              <a:gd name="adj" fmla="val 21018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  <a:r>
              <a:t>Aggregation(</a:t>
            </a:r>
            <a14:m>
              <m:oMath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)</a:t>
            </a:r>
          </a:p>
        </p:txBody>
      </p:sp>
      <p:sp>
        <p:nvSpPr>
          <p:cNvPr id="490" name="Equation"/>
          <p:cNvSpPr txBox="1"/>
          <p:nvPr/>
        </p:nvSpPr>
        <p:spPr>
          <a:xfrm>
            <a:off x="10799146" y="10415465"/>
            <a:ext cx="11521673" cy="4061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d>
                    <m:dPr>
                      <m:ctrlP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e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e>
                  </m:d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ctrlP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</m:d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ctrlP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600"/>
          </a:p>
        </p:txBody>
      </p:sp>
      <p:sp>
        <p:nvSpPr>
          <p:cNvPr id="491" name="Equation"/>
          <p:cNvSpPr txBox="1"/>
          <p:nvPr/>
        </p:nvSpPr>
        <p:spPr>
          <a:xfrm>
            <a:off x="10574308" y="11402548"/>
            <a:ext cx="13024256" cy="3983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d>
                    <m:dPr>
                      <m:ctrlP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nor/>
                        </m:rP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grp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</m:d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↦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d>
                    <m:dPr>
                      <m:ctrlP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e>
                  </m:d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↦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d>
                    <m:dPr>
                      <m:ctrlP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nor/>
                        </m:rP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key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</m:e>
                  </m:d>
                  <m:r>
                    <m:rPr>
                      <m:nor/>
                    </m:rP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s.t. for</m:t>
                  </m:r>
                  <m:r>
                    <m:rPr>
                      <m:nor/>
                    </m:rP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key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b>
                    <m:e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m:rPr>
                      <m:nor/>
                    </m:rP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and</m:t>
                  </m:r>
                  <m:sSup>
                    <m:e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p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</m:rP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value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⊕</m:t>
                  </m:r>
                  <m:d>
                    <m:dPr>
                      <m:ctrlP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{"/>
                      <m:endChr m:val="}"/>
                    </m:dPr>
                    <m:e>
                      <m:sSup>
                        <m:e>
                          <m:r>
                            <a:rPr xmlns:a="http://schemas.openxmlformats.org/drawingml/2006/mai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xmlns:a="http://schemas.openxmlformats.org/drawingml/2006/mai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keyIn</m:t>
                      </m:r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s.t.</m:t>
                      </m:r>
                      <m:r>
                        <m:rPr>
                          <m:nor/>
                        </m:rP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grp</m:t>
                      </m:r>
                      <m:d>
                        <m:dPr>
                          <m:ctrlPr>
                            <a:rPr xmlns:a="http://schemas.openxmlformats.org/drawingml/2006/mai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xmlns:a="http://schemas.openxmlformats.org/drawingml/2006/mai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keyIn</m:t>
                          </m:r>
                        </m:e>
                      </m:d>
                      <m: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xmlns:a="http://schemas.openxmlformats.org/drawingml/2006/main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key</m:t>
                      </m:r>
                    </m:e>
                  </m:d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}</m:t>
                  </m:r>
                  <m:r>
                    <a:rPr xmlns:a="http://schemas.openxmlformats.org/drawingml/2006/main" sz="1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1700"/>
          </a:p>
        </p:txBody>
      </p:sp>
      <p:sp>
        <p:nvSpPr>
          <p:cNvPr id="492" name="to be the set of all functions from key set   to"/>
          <p:cNvSpPr txBox="1"/>
          <p:nvPr/>
        </p:nvSpPr>
        <p:spPr>
          <a:xfrm>
            <a:off x="533474" y="12600773"/>
            <a:ext cx="8883355" cy="667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000">
                <a:solidFill>
                  <a:srgbClr val="53585F"/>
                </a:solidFill>
              </a:defRPr>
            </a:pPr>
            <a14:m>
              <m:oMath>
                <m:r>
                  <m:rPr>
                    <m:sty m:val="p"/>
                    <m:scr m:val="double-struck"/>
                  </m:rPr>
                  <a:rPr xmlns:a="http://schemas.openxmlformats.org/drawingml/2006/main" sz="35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5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5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35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to be the set of all functions from key set </a:t>
            </a:r>
            <a14:m>
              <m:oMath>
                <m:r>
                  <a:rPr xmlns:a="http://schemas.openxmlformats.org/drawingml/2006/main" sz="31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to </a:t>
            </a:r>
            <a14:m>
              <m:oMath>
                <m:r>
                  <m:rPr>
                    <m:sty m:val="p"/>
                    <m:scr m:val="double-struck"/>
                  </m:rPr>
                  <a:rPr xmlns:a="http://schemas.openxmlformats.org/drawingml/2006/main" sz="39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Logistic Regression: an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Regression: an example</a:t>
            </a:r>
          </a:p>
        </p:txBody>
      </p:sp>
      <p:sp>
        <p:nvSpPr>
          <p:cNvPr id="497" name="With functional relational operators, we can easily build functions…"/>
          <p:cNvSpPr txBox="1"/>
          <p:nvPr>
            <p:ph type="body" idx="1"/>
          </p:nvPr>
        </p:nvSpPr>
        <p:spPr>
          <a:xfrm>
            <a:off x="615531" y="1725690"/>
            <a:ext cx="21951847" cy="8432938"/>
          </a:xfrm>
          <a:prstGeom prst="rect">
            <a:avLst/>
          </a:prstGeom>
        </p:spPr>
        <p:txBody>
          <a:bodyPr anchor="t"/>
          <a:lstStyle/>
          <a:p>
            <a:pPr/>
            <a:r>
              <a:t>With functional relational operators, we can easily build functions</a:t>
            </a:r>
          </a:p>
          <a:p>
            <a:pPr/>
            <a:r>
              <a:t>For example, a simple logistic regression:</a:t>
            </a:r>
          </a:p>
          <a:p>
            <a:pPr lvl="1"/>
            <a:r>
              <a:t>Features are stored in </a:t>
            </a:r>
            <a14:m>
              <m:oMath>
                <m:sSub>
                  <m:e>
                    <m:r>
                      <m:rPr>
                        <m:nor/>
                      </m:rPr>
                      <a:rPr xmlns:a="http://schemas.openxmlformats.org/drawingml/2006/main" sz="4650" i="1">
                        <a:solidFill>
                          <a:srgbClr val="363A3F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4650" i="1">
                        <a:solidFill>
                          <a:srgbClr val="363A3F"/>
                        </a:solidFill>
                        <a:latin typeface="Cambria Math" panose="02040503050406030204" pitchFamily="18" charset="0"/>
                      </a:rPr>
                      <m:t>x</m:t>
                    </m:r>
                  </m:sub>
                </m:sSub>
                <m:r>
                  <a:rPr xmlns:a="http://schemas.openxmlformats.org/drawingml/2006/main" sz="465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∈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465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465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465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rowID</m:t>
                </m:r>
                <m:r>
                  <a:rPr xmlns:a="http://schemas.openxmlformats.org/drawingml/2006/main" sz="465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×</m:t>
                </m:r>
                <m:r>
                  <m:rPr>
                    <m:nor/>
                  </m:rPr>
                  <a:rPr xmlns:a="http://schemas.openxmlformats.org/drawingml/2006/main" sz="465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colID</m:t>
                </m:r>
                <m:r>
                  <a:rPr xmlns:a="http://schemas.openxmlformats.org/drawingml/2006/main" sz="465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</a:p>
          <a:p>
            <a:pPr lvl="1"/>
            <a:r>
              <a:t>Labels are stored in </a:t>
            </a:r>
            <a14:m>
              <m:oMath>
                <m:sSub>
                  <m:e>
                    <m:r>
                      <m:rPr>
                        <m:nor/>
                      </m:rPr>
                      <a:rPr xmlns:a="http://schemas.openxmlformats.org/drawingml/2006/main" sz="4700" i="1">
                        <a:solidFill>
                          <a:srgbClr val="363A3F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4700" i="1">
                        <a:solidFill>
                          <a:srgbClr val="363A3F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</m:sSub>
                <m:r>
                  <a:rPr xmlns:a="http://schemas.openxmlformats.org/drawingml/2006/main" sz="470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∈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470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470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470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rowID</m:t>
                </m:r>
                <m:r>
                  <a:rPr xmlns:a="http://schemas.openxmlformats.org/drawingml/2006/main" sz="470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/>
            <a:r>
              <a:t>Coefficients are in </a:t>
            </a:r>
            <a14:m>
              <m:oMath>
                <m:r>
                  <m:rPr>
                    <m:sty m:val="p"/>
                    <m:scr m:val="double-struck"/>
                  </m:rPr>
                  <a:rPr xmlns:a="http://schemas.openxmlformats.org/drawingml/2006/main" sz="470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470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470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colID</m:t>
                </m:r>
                <m:r>
                  <a:rPr xmlns:a="http://schemas.openxmlformats.org/drawingml/2006/main" sz="4700" i="1">
                    <a:solidFill>
                      <a:srgbClr val="363A3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  <a:r>
              <a:t>A function </a:t>
            </a:r>
            <a14:m>
              <m:oMath>
                <m:sSub>
                  <m:e>
                    <m:r>
                      <a:rPr xmlns:a="http://schemas.openxmlformats.org/drawingml/2006/main" sz="5500" i="1">
                        <a:solidFill>
                          <a:srgbClr val="393D42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393D42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5500" i="1">
                        <a:solidFill>
                          <a:srgbClr val="393D42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5500" i="1">
                        <a:solidFill>
                          <a:srgbClr val="393D42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5500" i="1">
                        <a:solidFill>
                          <a:srgbClr val="393D42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  <m: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: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colID</m:t>
                </m:r>
                <m: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→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{</m:t>
                </m:r>
                <m: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⟨</m:t>
                </m:r>
                <m: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⟩</m:t>
                </m:r>
                <m: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}</m:t>
                </m:r>
                <m:r>
                  <a:rPr xmlns:a="http://schemas.openxmlformats.org/drawingml/2006/main" sz="55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can be easily built.</a:t>
            </a:r>
          </a:p>
        </p:txBody>
      </p:sp>
      <p:sp>
        <p:nvSpPr>
          <p:cNvPr id="498" name="Slide Number"/>
          <p:cNvSpPr txBox="1"/>
          <p:nvPr>
            <p:ph type="sldNum" sz="quarter" idx="2"/>
          </p:nvPr>
        </p:nvSpPr>
        <p:spPr>
          <a:xfrm>
            <a:off x="11879984" y="13010554"/>
            <a:ext cx="606172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4" name="Group"/>
          <p:cNvGrpSpPr/>
          <p:nvPr/>
        </p:nvGrpSpPr>
        <p:grpSpPr>
          <a:xfrm>
            <a:off x="18093021" y="3063772"/>
            <a:ext cx="4731251" cy="9258136"/>
            <a:chOff x="0" y="0"/>
            <a:chExt cx="4731250" cy="9258135"/>
          </a:xfrm>
        </p:grpSpPr>
        <p:sp>
          <p:nvSpPr>
            <p:cNvPr id="499" name="Oval"/>
            <p:cNvSpPr/>
            <p:nvPr/>
          </p:nvSpPr>
          <p:spPr>
            <a:xfrm>
              <a:off x="952034" y="3285396"/>
              <a:ext cx="1178164" cy="920238"/>
            </a:xfrm>
            <a:prstGeom prst="ellipse">
              <a:avLst/>
            </a:prstGeom>
            <a:noFill/>
            <a:ln w="50800" cap="flat">
              <a:solidFill>
                <a:srgbClr val="3D77F8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0" name="Oval"/>
            <p:cNvSpPr/>
            <p:nvPr/>
          </p:nvSpPr>
          <p:spPr>
            <a:xfrm>
              <a:off x="952035" y="4595641"/>
              <a:ext cx="1178163" cy="920238"/>
            </a:xfrm>
            <a:prstGeom prst="ellipse">
              <a:avLst/>
            </a:prstGeom>
            <a:noFill/>
            <a:ln w="50800" cap="flat">
              <a:solidFill>
                <a:srgbClr val="3D77F8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1" name="Oval"/>
            <p:cNvSpPr/>
            <p:nvPr/>
          </p:nvSpPr>
          <p:spPr>
            <a:xfrm>
              <a:off x="2324203" y="2190460"/>
              <a:ext cx="1178163" cy="920238"/>
            </a:xfrm>
            <a:prstGeom prst="ellipse">
              <a:avLst/>
            </a:prstGeom>
            <a:noFill/>
            <a:ln w="50800" cap="flat">
              <a:solidFill>
                <a:srgbClr val="3D77F8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2" name="Oval"/>
            <p:cNvSpPr/>
            <p:nvPr/>
          </p:nvSpPr>
          <p:spPr>
            <a:xfrm>
              <a:off x="2324203" y="837041"/>
              <a:ext cx="1178163" cy="920238"/>
            </a:xfrm>
            <a:prstGeom prst="ellipse">
              <a:avLst/>
            </a:prstGeom>
            <a:noFill/>
            <a:ln w="50800" cap="flat">
              <a:solidFill>
                <a:srgbClr val="3D77F8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3" name="Oval"/>
            <p:cNvSpPr/>
            <p:nvPr/>
          </p:nvSpPr>
          <p:spPr>
            <a:xfrm>
              <a:off x="2324203" y="7143959"/>
              <a:ext cx="1178163" cy="920238"/>
            </a:xfrm>
            <a:prstGeom prst="ellipse">
              <a:avLst/>
            </a:prstGeom>
            <a:noFill/>
            <a:ln w="50800" cap="flat">
              <a:solidFill>
                <a:srgbClr val="3D77F8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4" name="Equation"/>
            <p:cNvSpPr txBox="1"/>
            <p:nvPr/>
          </p:nvSpPr>
          <p:spPr>
            <a:xfrm>
              <a:off x="1318231" y="6155820"/>
              <a:ext cx="445771" cy="4203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⋈</m:t>
                    </m:r>
                  </m:oMath>
                </m:oMathPara>
              </a14:m>
              <a:endParaRPr sz="5000"/>
            </a:p>
          </p:txBody>
        </p:sp>
        <p:sp>
          <p:nvSpPr>
            <p:cNvPr id="505" name="Equation"/>
            <p:cNvSpPr txBox="1"/>
            <p:nvPr/>
          </p:nvSpPr>
          <p:spPr>
            <a:xfrm>
              <a:off x="2690399" y="2440393"/>
              <a:ext cx="445771" cy="4203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⋈</m:t>
                    </m:r>
                  </m:oMath>
                </m:oMathPara>
              </a14:m>
              <a:endParaRPr sz="5000"/>
            </a:p>
          </p:txBody>
        </p:sp>
        <p:sp>
          <p:nvSpPr>
            <p:cNvPr id="506" name="Equation"/>
            <p:cNvSpPr txBox="1"/>
            <p:nvPr/>
          </p:nvSpPr>
          <p:spPr>
            <a:xfrm>
              <a:off x="1360141" y="4892551"/>
              <a:ext cx="361951" cy="4203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m:oMathPara>
              </a14:m>
              <a:endParaRPr sz="5000"/>
            </a:p>
          </p:txBody>
        </p:sp>
        <p:sp>
          <p:nvSpPr>
            <p:cNvPr id="507" name="Equation"/>
            <p:cNvSpPr txBox="1"/>
            <p:nvPr/>
          </p:nvSpPr>
          <p:spPr>
            <a:xfrm>
              <a:off x="1381096" y="3606132"/>
              <a:ext cx="320041" cy="278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m:oMathPara>
              </a14:m>
              <a:endParaRPr sz="5000"/>
            </a:p>
          </p:txBody>
        </p:sp>
        <p:sp>
          <p:nvSpPr>
            <p:cNvPr id="508" name="Equation"/>
            <p:cNvSpPr txBox="1"/>
            <p:nvPr/>
          </p:nvSpPr>
          <p:spPr>
            <a:xfrm>
              <a:off x="2732309" y="1086975"/>
              <a:ext cx="361951" cy="4203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m:oMathPara>
              </a14:m>
              <a:endParaRPr sz="5000"/>
            </a:p>
          </p:txBody>
        </p:sp>
        <p:sp>
          <p:nvSpPr>
            <p:cNvPr id="509" name="Equation"/>
            <p:cNvSpPr txBox="1"/>
            <p:nvPr/>
          </p:nvSpPr>
          <p:spPr>
            <a:xfrm>
              <a:off x="2781838" y="7464695"/>
              <a:ext cx="262891" cy="278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m:oMathPara>
              </a14:m>
              <a:endParaRPr sz="5000"/>
            </a:p>
          </p:txBody>
        </p:sp>
        <p:sp>
          <p:nvSpPr>
            <p:cNvPr id="510" name="Equation"/>
            <p:cNvSpPr txBox="1"/>
            <p:nvPr/>
          </p:nvSpPr>
          <p:spPr>
            <a:xfrm>
              <a:off x="0" y="7339422"/>
              <a:ext cx="521570" cy="529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nor/>
                          </m:r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m:oMathPara>
              </a14:m>
              <a:endParaRPr sz="5000"/>
            </a:p>
          </p:txBody>
        </p:sp>
        <p:sp>
          <p:nvSpPr>
            <p:cNvPr id="511" name="Equation"/>
            <p:cNvSpPr txBox="1"/>
            <p:nvPr/>
          </p:nvSpPr>
          <p:spPr>
            <a:xfrm>
              <a:off x="4219147" y="3530855"/>
              <a:ext cx="512104" cy="617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nor/>
                          </m:r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m:oMathPara>
              </a14:m>
              <a:endParaRPr sz="5000"/>
            </a:p>
          </p:txBody>
        </p:sp>
        <p:sp>
          <p:nvSpPr>
            <p:cNvPr id="512" name="Oval"/>
            <p:cNvSpPr/>
            <p:nvPr/>
          </p:nvSpPr>
          <p:spPr>
            <a:xfrm>
              <a:off x="952035" y="5905886"/>
              <a:ext cx="1178163" cy="920239"/>
            </a:xfrm>
            <a:prstGeom prst="ellipse">
              <a:avLst/>
            </a:prstGeom>
            <a:noFill/>
            <a:ln w="50800" cap="flat">
              <a:solidFill>
                <a:srgbClr val="3D77F8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cxnSp>
          <p:nvCxnSpPr>
            <p:cNvPr id="513" name="Connection Line"/>
            <p:cNvCxnSpPr>
              <a:stCxn id="510" idx="0"/>
              <a:endCxn id="512" idx="0"/>
            </p:cNvCxnSpPr>
            <p:nvPr/>
          </p:nvCxnSpPr>
          <p:spPr>
            <a:xfrm flipV="1">
              <a:off x="260784" y="6366005"/>
              <a:ext cx="1280333" cy="1238073"/>
            </a:xfrm>
            <a:prstGeom prst="straightConnector1">
              <a:avLst/>
            </a:prstGeom>
            <a:ln w="50800" cap="flat">
              <a:solidFill>
                <a:srgbClr val="3D77F8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</p:cxnSp>
        <p:cxnSp>
          <p:nvCxnSpPr>
            <p:cNvPr id="514" name="Connection Line"/>
            <p:cNvCxnSpPr>
              <a:stCxn id="503" idx="0"/>
              <a:endCxn id="512" idx="0"/>
            </p:cNvCxnSpPr>
            <p:nvPr/>
          </p:nvCxnSpPr>
          <p:spPr>
            <a:xfrm flipH="1" flipV="1">
              <a:off x="1541116" y="6366005"/>
              <a:ext cx="1372169" cy="1238074"/>
            </a:xfrm>
            <a:prstGeom prst="straightConnector1">
              <a:avLst/>
            </a:prstGeom>
            <a:ln w="50800" cap="flat">
              <a:solidFill>
                <a:srgbClr val="3D77F8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</p:cxnSp>
        <p:cxnSp>
          <p:nvCxnSpPr>
            <p:cNvPr id="515" name="Connection Line"/>
            <p:cNvCxnSpPr>
              <a:stCxn id="512" idx="0"/>
              <a:endCxn id="500" idx="0"/>
            </p:cNvCxnSpPr>
            <p:nvPr/>
          </p:nvCxnSpPr>
          <p:spPr>
            <a:xfrm flipV="1">
              <a:off x="1541116" y="5055759"/>
              <a:ext cx="1" cy="1310247"/>
            </a:xfrm>
            <a:prstGeom prst="straightConnector1">
              <a:avLst/>
            </a:prstGeom>
            <a:ln w="50800" cap="flat">
              <a:solidFill>
                <a:srgbClr val="3D77F8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</p:cxnSp>
        <p:cxnSp>
          <p:nvCxnSpPr>
            <p:cNvPr id="516" name="Connection Line"/>
            <p:cNvCxnSpPr>
              <a:stCxn id="500" idx="0"/>
              <a:endCxn id="499" idx="0"/>
            </p:cNvCxnSpPr>
            <p:nvPr/>
          </p:nvCxnSpPr>
          <p:spPr>
            <a:xfrm flipH="1" flipV="1">
              <a:off x="1541116" y="3745515"/>
              <a:ext cx="1" cy="1310245"/>
            </a:xfrm>
            <a:prstGeom prst="straightConnector1">
              <a:avLst/>
            </a:prstGeom>
            <a:ln w="50800" cap="flat">
              <a:solidFill>
                <a:srgbClr val="3D77F8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</p:cxnSp>
        <p:cxnSp>
          <p:nvCxnSpPr>
            <p:cNvPr id="517" name="Connection Line"/>
            <p:cNvCxnSpPr>
              <a:stCxn id="499" idx="0"/>
              <a:endCxn id="501" idx="0"/>
            </p:cNvCxnSpPr>
            <p:nvPr/>
          </p:nvCxnSpPr>
          <p:spPr>
            <a:xfrm flipV="1">
              <a:off x="1541116" y="2650578"/>
              <a:ext cx="1372169" cy="1094938"/>
            </a:xfrm>
            <a:prstGeom prst="straightConnector1">
              <a:avLst/>
            </a:prstGeom>
            <a:ln w="50800" cap="flat">
              <a:solidFill>
                <a:srgbClr val="3D77F8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</p:cxnSp>
        <p:cxnSp>
          <p:nvCxnSpPr>
            <p:cNvPr id="518" name="Connection Line"/>
            <p:cNvCxnSpPr>
              <a:stCxn id="511" idx="0"/>
              <a:endCxn id="501" idx="0"/>
            </p:cNvCxnSpPr>
            <p:nvPr/>
          </p:nvCxnSpPr>
          <p:spPr>
            <a:xfrm flipH="1" flipV="1">
              <a:off x="2913284" y="2650578"/>
              <a:ext cx="1561915" cy="1188891"/>
            </a:xfrm>
            <a:prstGeom prst="straightConnector1">
              <a:avLst/>
            </a:prstGeom>
            <a:ln w="50800" cap="flat">
              <a:solidFill>
                <a:srgbClr val="3D77F8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</p:cxnSp>
        <p:cxnSp>
          <p:nvCxnSpPr>
            <p:cNvPr id="519" name="Connection Line"/>
            <p:cNvCxnSpPr>
              <a:stCxn id="501" idx="0"/>
              <a:endCxn id="502" idx="0"/>
            </p:cNvCxnSpPr>
            <p:nvPr/>
          </p:nvCxnSpPr>
          <p:spPr>
            <a:xfrm flipV="1">
              <a:off x="2913284" y="1297159"/>
              <a:ext cx="1" cy="1353420"/>
            </a:xfrm>
            <a:prstGeom prst="straightConnector1">
              <a:avLst/>
            </a:prstGeom>
            <a:ln w="50800" cap="flat">
              <a:solidFill>
                <a:srgbClr val="3D77F8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</p:cxnSp>
        <p:sp>
          <p:nvSpPr>
            <p:cNvPr id="525" name="Connection Line"/>
            <p:cNvSpPr/>
            <p:nvPr/>
          </p:nvSpPr>
          <p:spPr>
            <a:xfrm>
              <a:off x="2913284" y="8075379"/>
              <a:ext cx="1" cy="653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50800" cap="flat">
              <a:solidFill>
                <a:srgbClr val="3D77F8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521" name="Equation"/>
            <p:cNvSpPr txBox="1"/>
            <p:nvPr/>
          </p:nvSpPr>
          <p:spPr>
            <a:xfrm>
              <a:off x="2641904" y="8728824"/>
              <a:ext cx="542761" cy="529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nor/>
                          </m:r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m:oMathPara>
              </a14:m>
              <a:endParaRPr sz="5000"/>
            </a:p>
          </p:txBody>
        </p:sp>
        <p:sp>
          <p:nvSpPr>
            <p:cNvPr id="522" name="Equation"/>
            <p:cNvSpPr txBox="1"/>
            <p:nvPr/>
          </p:nvSpPr>
          <p:spPr>
            <a:xfrm>
              <a:off x="2364961" y="0"/>
              <a:ext cx="1096646" cy="429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nor/>
                      </m:rP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Loss</m:t>
                    </m:r>
                  </m:oMath>
                </m:oMathPara>
              </a14:m>
              <a:endParaRPr sz="5000"/>
            </a:p>
          </p:txBody>
        </p:sp>
        <p:cxnSp>
          <p:nvCxnSpPr>
            <p:cNvPr id="523" name="Connection Line"/>
            <p:cNvCxnSpPr>
              <a:stCxn id="502" idx="0"/>
              <a:endCxn id="522" idx="0"/>
            </p:cNvCxnSpPr>
            <p:nvPr/>
          </p:nvCxnSpPr>
          <p:spPr>
            <a:xfrm flipV="1">
              <a:off x="2913284" y="214630"/>
              <a:ext cx="1" cy="1082530"/>
            </a:xfrm>
            <a:prstGeom prst="straightConnector1">
              <a:avLst/>
            </a:prstGeom>
            <a:ln w="50800" cap="flat">
              <a:solidFill>
                <a:srgbClr val="3D77F8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ontribution #2: Differential Calculus for Relational Algebra"/>
          <p:cNvSpPr txBox="1"/>
          <p:nvPr>
            <p:ph type="title"/>
          </p:nvPr>
        </p:nvSpPr>
        <p:spPr>
          <a:xfrm>
            <a:off x="449867" y="5505053"/>
            <a:ext cx="23484267" cy="1688270"/>
          </a:xfrm>
          <a:prstGeom prst="rect">
            <a:avLst/>
          </a:prstGeom>
        </p:spPr>
        <p:txBody>
          <a:bodyPr/>
          <a:lstStyle>
            <a:lvl1pPr defTabSz="649009">
              <a:defRPr sz="7110"/>
            </a:lvl1pPr>
          </a:lstStyle>
          <a:p>
            <a:pPr/>
            <a:r>
              <a:t>Contribution #2: Differential Calculus for Relational Algebra</a:t>
            </a:r>
          </a:p>
        </p:txBody>
      </p:sp>
      <p:sp>
        <p:nvSpPr>
          <p:cNvPr id="530" name="Slide Number"/>
          <p:cNvSpPr txBox="1"/>
          <p:nvPr>
            <p:ph type="sldNum" sz="quarter" idx="2"/>
          </p:nvPr>
        </p:nvSpPr>
        <p:spPr>
          <a:xfrm>
            <a:off x="11886842" y="13010554"/>
            <a:ext cx="592456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ap: Jacobian and vector-Jacobian Product (VJP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8730"/>
            </a:lvl1pPr>
          </a:lstStyle>
          <a:p>
            <a:pPr/>
            <a:r>
              <a:t>Recap: Jacobian and vector-Jacobian Product (VJP)</a:t>
            </a:r>
          </a:p>
        </p:txBody>
      </p:sp>
      <p:sp>
        <p:nvSpPr>
          <p:cNvPr id="533" name="The Jacobian is the matrix of partial derivatives:…"/>
          <p:cNvSpPr txBox="1"/>
          <p:nvPr>
            <p:ph type="body" idx="1"/>
          </p:nvPr>
        </p:nvSpPr>
        <p:spPr>
          <a:xfrm>
            <a:off x="560714" y="1965828"/>
            <a:ext cx="23956053" cy="8596746"/>
          </a:xfrm>
          <a:prstGeom prst="rect">
            <a:avLst/>
          </a:prstGeom>
        </p:spPr>
        <p:txBody>
          <a:bodyPr anchor="t"/>
          <a:lstStyle/>
          <a:p>
            <a:pPr/>
            <a:r>
              <a:t>The Jacobian is the matrix of partial derivatives: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The backprop equation (single node) can be written as a vector-Jacobian product (VJP)</a:t>
            </a:r>
          </a:p>
        </p:txBody>
      </p:sp>
      <p:sp>
        <p:nvSpPr>
          <p:cNvPr id="534" name="Slide Number"/>
          <p:cNvSpPr txBox="1"/>
          <p:nvPr>
            <p:ph type="sldNum" sz="quarter" idx="2"/>
          </p:nvPr>
        </p:nvSpPr>
        <p:spPr>
          <a:xfrm>
            <a:off x="11877190" y="13010554"/>
            <a:ext cx="611760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0748" y="3159127"/>
            <a:ext cx="11520922" cy="282886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5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1193" y="6421884"/>
            <a:ext cx="11679915" cy="3319768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Equation"/>
          <p:cNvSpPr txBox="1"/>
          <p:nvPr/>
        </p:nvSpPr>
        <p:spPr>
          <a:xfrm>
            <a:off x="1248611" y="11288212"/>
            <a:ext cx="3054897" cy="15085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sSub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e>
                  </m:ba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bar>
                    <m:barPr>
                      <m:ctrl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sSub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e>
                  </m:bar>
                  <m:f>
                    <m:fPr>
                      <m:ctrl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den>
                  </m:f>
                </m:oMath>
              </m:oMathPara>
            </a14:m>
            <a:endParaRPr sz="4500"/>
          </a:p>
        </p:txBody>
      </p:sp>
      <p:sp>
        <p:nvSpPr>
          <p:cNvPr id="538" name="Equation"/>
          <p:cNvSpPr txBox="1"/>
          <p:nvPr/>
        </p:nvSpPr>
        <p:spPr>
          <a:xfrm>
            <a:off x="6682740" y="11602730"/>
            <a:ext cx="2086668" cy="6255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</m:ba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bar>
                        <m:barPr>
                          <m:ctrlP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pos m:val="top"/>
                        </m:barPr>
                        <m:e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bar>
                    </m:e>
                    <m:sup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⊺</m:t>
                      </m:r>
                    </m:sup>
                  </m:sSup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</m:oMath>
              </m:oMathPara>
            </a14:m>
            <a:endParaRPr sz="5500"/>
          </a:p>
        </p:txBody>
      </p:sp>
      <p:sp>
        <p:nvSpPr>
          <p:cNvPr id="539" name="Equation"/>
          <p:cNvSpPr txBox="1"/>
          <p:nvPr/>
        </p:nvSpPr>
        <p:spPr>
          <a:xfrm>
            <a:off x="11145847" y="11602730"/>
            <a:ext cx="2094021" cy="6255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</m:ba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p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⊺</m:t>
                      </m:r>
                    </m:sup>
                  </m:sSup>
                  <m:bar>
                    <m:barPr>
                      <m:ctrlP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</m:bar>
                </m:oMath>
              </m:oMathPara>
            </a14:m>
            <a:endParaRPr sz="5500"/>
          </a:p>
        </p:txBody>
      </p:sp>
      <p:sp>
        <p:nvSpPr>
          <p:cNvPr id="540" name="Arrow"/>
          <p:cNvSpPr/>
          <p:nvPr/>
        </p:nvSpPr>
        <p:spPr>
          <a:xfrm>
            <a:off x="4787086" y="11560679"/>
            <a:ext cx="1385583" cy="709610"/>
          </a:xfrm>
          <a:prstGeom prst="rightArrow">
            <a:avLst>
              <a:gd name="adj1" fmla="val 32000"/>
              <a:gd name="adj2" fmla="val 95336"/>
            </a:avLst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marL="617361" indent="-617361" algn="l">
              <a:spcBef>
                <a:spcPts val="1400"/>
              </a:spcBef>
              <a:buClr>
                <a:srgbClr val="1F37AD"/>
              </a:buClr>
              <a:buSzPct val="75000"/>
              <a:buChar char="✧"/>
              <a:defRPr>
                <a:solidFill>
                  <a:srgbClr val="3A3D43"/>
                </a:solidFill>
              </a:defRPr>
            </a:pPr>
          </a:p>
        </p:txBody>
      </p:sp>
      <p:sp>
        <p:nvSpPr>
          <p:cNvPr id="541" name="Arrow"/>
          <p:cNvSpPr/>
          <p:nvPr/>
        </p:nvSpPr>
        <p:spPr>
          <a:xfrm rot="20251260">
            <a:off x="13719206" y="10939644"/>
            <a:ext cx="1385583" cy="709610"/>
          </a:xfrm>
          <a:prstGeom prst="rightArrow">
            <a:avLst>
              <a:gd name="adj1" fmla="val 32000"/>
              <a:gd name="adj2" fmla="val 95336"/>
            </a:avLst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542" name="Arrow"/>
          <p:cNvSpPr/>
          <p:nvPr/>
        </p:nvSpPr>
        <p:spPr>
          <a:xfrm>
            <a:off x="9250192" y="11560679"/>
            <a:ext cx="1385583" cy="709610"/>
          </a:xfrm>
          <a:prstGeom prst="rightArrow">
            <a:avLst>
              <a:gd name="adj1" fmla="val 32000"/>
              <a:gd name="adj2" fmla="val 95336"/>
            </a:avLst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543" name="Arrow"/>
          <p:cNvSpPr/>
          <p:nvPr/>
        </p:nvSpPr>
        <p:spPr>
          <a:xfrm rot="1104661">
            <a:off x="13727772" y="11951596"/>
            <a:ext cx="1385584" cy="709609"/>
          </a:xfrm>
          <a:prstGeom prst="rightArrow">
            <a:avLst>
              <a:gd name="adj1" fmla="val 32000"/>
              <a:gd name="adj2" fmla="val 95336"/>
            </a:avLst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grpSp>
        <p:nvGrpSpPr>
          <p:cNvPr id="549" name="Group"/>
          <p:cNvGrpSpPr/>
          <p:nvPr/>
        </p:nvGrpSpPr>
        <p:grpSpPr>
          <a:xfrm>
            <a:off x="15745376" y="10439096"/>
            <a:ext cx="8079975" cy="1148298"/>
            <a:chOff x="0" y="0"/>
            <a:chExt cx="8079973" cy="1148297"/>
          </a:xfrm>
        </p:grpSpPr>
        <p:sp>
          <p:nvSpPr>
            <p:cNvPr id="544" name="Matrix-vector Product"/>
            <p:cNvSpPr txBox="1"/>
            <p:nvPr/>
          </p:nvSpPr>
          <p:spPr>
            <a:xfrm>
              <a:off x="114072" y="0"/>
              <a:ext cx="3740786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400"/>
                </a:spcBef>
                <a:defRPr sz="3000">
                  <a:solidFill>
                    <a:srgbClr val="3A3D43"/>
                  </a:solidFill>
                </a:defRPr>
              </a:lvl1pPr>
            </a:lstStyle>
            <a:p>
              <a:pPr/>
              <a:r>
                <a:t>Matrix-vector Product</a:t>
              </a:r>
            </a:p>
          </p:txBody>
        </p:sp>
        <p:sp>
          <p:nvSpPr>
            <p:cNvPr id="545" name="Equation"/>
            <p:cNvSpPr txBox="1"/>
            <p:nvPr/>
          </p:nvSpPr>
          <p:spPr>
            <a:xfrm>
              <a:off x="135627" y="560702"/>
              <a:ext cx="1479071" cy="3728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m:oMathPara>
              </a14:m>
              <a:endParaRPr sz="4000"/>
            </a:p>
          </p:txBody>
        </p:sp>
        <p:sp>
          <p:nvSpPr>
            <p:cNvPr id="546" name="Equation"/>
            <p:cNvSpPr txBox="1"/>
            <p:nvPr/>
          </p:nvSpPr>
          <p:spPr>
            <a:xfrm>
              <a:off x="2198402" y="576704"/>
              <a:ext cx="1319051" cy="340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m:oMathPara>
              </a14:m>
              <a:endParaRPr sz="4000"/>
            </a:p>
          </p:txBody>
        </p:sp>
        <p:sp>
          <p:nvSpPr>
            <p:cNvPr id="547" name="Equation"/>
            <p:cNvSpPr txBox="1"/>
            <p:nvPr/>
          </p:nvSpPr>
          <p:spPr>
            <a:xfrm>
              <a:off x="4101157" y="551431"/>
              <a:ext cx="1713158" cy="39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bar>
                      <m:bar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ba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e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⊺</m:t>
                        </m:r>
                      </m:sup>
                    </m:sSup>
                    <m:bar>
                      <m:bar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bar>
                  </m:oMath>
                </m:oMathPara>
              </a14:m>
              <a:endParaRPr sz="4000"/>
            </a:p>
          </p:txBody>
        </p:sp>
        <p:sp>
          <p:nvSpPr>
            <p:cNvPr id="548" name="Rounded Rectangle"/>
            <p:cNvSpPr/>
            <p:nvPr/>
          </p:nvSpPr>
          <p:spPr>
            <a:xfrm>
              <a:off x="0" y="7754"/>
              <a:ext cx="8079974" cy="1140544"/>
            </a:xfrm>
            <a:prstGeom prst="roundRect">
              <a:avLst>
                <a:gd name="adj" fmla="val 16703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15748896" y="11668520"/>
            <a:ext cx="8079974" cy="1792192"/>
            <a:chOff x="0" y="0"/>
            <a:chExt cx="8079973" cy="1792191"/>
          </a:xfrm>
        </p:grpSpPr>
        <p:sp>
          <p:nvSpPr>
            <p:cNvPr id="550" name="Element-wise operation"/>
            <p:cNvSpPr txBox="1"/>
            <p:nvPr/>
          </p:nvSpPr>
          <p:spPr>
            <a:xfrm>
              <a:off x="97499" y="67576"/>
              <a:ext cx="4025393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400"/>
                </a:spcBef>
                <a:defRPr sz="3000">
                  <a:solidFill>
                    <a:srgbClr val="3A3D43"/>
                  </a:solidFill>
                </a:defRPr>
              </a:lvl1pPr>
            </a:lstStyle>
            <a:p>
              <a:pPr/>
              <a:r>
                <a:t>Element-wise operation</a:t>
              </a:r>
            </a:p>
          </p:txBody>
        </p:sp>
        <p:sp>
          <p:nvSpPr>
            <p:cNvPr id="551" name="Equation"/>
            <p:cNvSpPr txBox="1"/>
            <p:nvPr/>
          </p:nvSpPr>
          <p:spPr>
            <a:xfrm>
              <a:off x="184694" y="672321"/>
              <a:ext cx="2075463" cy="447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4000"/>
            </a:p>
          </p:txBody>
        </p:sp>
        <p:sp>
          <p:nvSpPr>
            <p:cNvPr id="552" name="Equation"/>
            <p:cNvSpPr txBox="1"/>
            <p:nvPr/>
          </p:nvSpPr>
          <p:spPr>
            <a:xfrm>
              <a:off x="177706" y="1233222"/>
              <a:ext cx="2930900" cy="395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3500"/>
            </a:p>
          </p:txBody>
        </p:sp>
        <p:sp>
          <p:nvSpPr>
            <p:cNvPr id="553" name="Equation"/>
            <p:cNvSpPr txBox="1"/>
            <p:nvPr/>
          </p:nvSpPr>
          <p:spPr>
            <a:xfrm>
              <a:off x="4118702" y="672321"/>
              <a:ext cx="2765045" cy="447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bar>
                      <m:bar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ba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bar>
                      <m:barPr>
                        <m:ctrlP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r>
                          <a:rPr xmlns:a="http://schemas.openxmlformats.org/drawingml/2006/main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bar>
                  </m:oMath>
                </m:oMathPara>
              </a14:m>
              <a:endParaRPr sz="4000"/>
            </a:p>
          </p:txBody>
        </p:sp>
        <p:sp>
          <p:nvSpPr>
            <p:cNvPr id="554" name="Rounded Rectangle"/>
            <p:cNvSpPr/>
            <p:nvPr/>
          </p:nvSpPr>
          <p:spPr>
            <a:xfrm>
              <a:off x="0" y="0"/>
              <a:ext cx="8079974" cy="1792192"/>
            </a:xfrm>
            <a:prstGeom prst="roundRect">
              <a:avLst>
                <a:gd name="adj" fmla="val 10629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Relation-Jacobian Product (RJP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Relation-Jacobian Product (RJP)</a:t>
            </a:r>
          </a:p>
        </p:txBody>
      </p:sp>
      <p:sp>
        <p:nvSpPr>
          <p:cNvPr id="560" name="We derive Relation-Jacobian Products (RJP) for Relational Operators…"/>
          <p:cNvSpPr txBox="1"/>
          <p:nvPr>
            <p:ph type="body" sz="quarter" idx="1"/>
          </p:nvPr>
        </p:nvSpPr>
        <p:spPr>
          <a:xfrm>
            <a:off x="1075285" y="2127975"/>
            <a:ext cx="21951848" cy="2859509"/>
          </a:xfrm>
          <a:prstGeom prst="rect">
            <a:avLst/>
          </a:prstGeom>
        </p:spPr>
        <p:txBody>
          <a:bodyPr anchor="t"/>
          <a:lstStyle/>
          <a:p>
            <a:pPr/>
            <a:r>
              <a:t>We derive Relation-Jacobian Products (RJP) for </a:t>
            </a:r>
            <a:r>
              <a:rPr i="1"/>
              <a:t>Relational Operators</a:t>
            </a:r>
            <a:endParaRPr i="1"/>
          </a:p>
          <a:p>
            <a:pPr lvl="1"/>
            <a:r>
              <a:t>Efficient implementation of RJP rules without explicit materialization of Jacobian</a:t>
            </a:r>
          </a:p>
          <a:p>
            <a:pPr lvl="1"/>
            <a:r>
              <a:t>analogous to Vector-Jacobian Product (VJP) in </a:t>
            </a:r>
            <a:r>
              <a:rPr i="1"/>
              <a:t>Linear Algebra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11898780" y="13010554"/>
            <a:ext cx="568580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5" name="Group"/>
          <p:cNvGrpSpPr/>
          <p:nvPr/>
        </p:nvGrpSpPr>
        <p:grpSpPr>
          <a:xfrm>
            <a:off x="585175" y="5230736"/>
            <a:ext cx="9354005" cy="3601961"/>
            <a:chOff x="0" y="0"/>
            <a:chExt cx="9354003" cy="3601960"/>
          </a:xfrm>
        </p:grpSpPr>
        <p:sp>
          <p:nvSpPr>
            <p:cNvPr id="562" name="Relation-Jacobian Products:"/>
            <p:cNvSpPr/>
            <p:nvPr/>
          </p:nvSpPr>
          <p:spPr>
            <a:xfrm>
              <a:off x="28263" y="0"/>
              <a:ext cx="9297478" cy="3601961"/>
            </a:xfrm>
            <a:prstGeom prst="roundRect">
              <a:avLst>
                <a:gd name="adj" fmla="val 5289"/>
              </a:avLst>
            </a:prstGeom>
            <a:solidFill>
              <a:srgbClr val="D9DEE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500">
                  <a:solidFill>
                    <a:srgbClr val="FFFFFF"/>
                  </a:solidFill>
                </a:defRPr>
              </a:pPr>
            </a:p>
            <a:p>
              <a:pPr algn="l">
                <a:defRPr sz="3000">
                  <a:solidFill>
                    <a:srgbClr val="FFFFFF"/>
                  </a:solidFill>
                </a:defRPr>
              </a:pPr>
              <a:r>
                <a:t>Relation-Jacobian Products: </a:t>
              </a:r>
            </a:p>
            <a:p>
              <a:pPr algn="l"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3" name="TableScan( )"/>
            <p:cNvSpPr/>
            <p:nvPr/>
          </p:nvSpPr>
          <p:spPr>
            <a:xfrm>
              <a:off x="0" y="2664"/>
              <a:ext cx="9354004" cy="906347"/>
            </a:xfrm>
            <a:prstGeom prst="roundRect">
              <a:avLst>
                <a:gd name="adj" fmla="val 21018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500">
                  <a:solidFill>
                    <a:srgbClr val="FFFFFF"/>
                  </a:solidFill>
                </a:defRPr>
              </a:pPr>
              <a:r>
                <a:t>TableScan(</a:t>
              </a:r>
              <a14:m>
                <m:oMath>
                  <m:r>
                    <a:rPr xmlns:a="http://schemas.openxmlformats.org/drawingml/2006/main" sz="48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τ</m:t>
                  </m:r>
                </m:oMath>
              </a14:m>
              <a:r>
                <a:t>)</a:t>
              </a:r>
            </a:p>
          </p:txBody>
        </p:sp>
        <p:sp>
          <p:nvSpPr>
            <p:cNvPr id="564" name="Equation"/>
            <p:cNvSpPr txBox="1"/>
            <p:nvPr/>
          </p:nvSpPr>
          <p:spPr>
            <a:xfrm>
              <a:off x="1877557" y="2344214"/>
              <a:ext cx="4884921" cy="426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sSub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τ</m:t>
                        </m:r>
                      </m:sub>
                    </m:s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m:rPr>
                            <m:nor/>
                          </m:r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m:rPr>
                            <m:nor/>
                          </m:r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e>
                        <m:r>
                          <m:rPr>
                            <m:nor/>
                          </m:r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3600"/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0261181" y="5230736"/>
            <a:ext cx="13256062" cy="3601961"/>
            <a:chOff x="0" y="0"/>
            <a:chExt cx="13256060" cy="3601960"/>
          </a:xfrm>
        </p:grpSpPr>
        <p:sp>
          <p:nvSpPr>
            <p:cNvPr id="566" name="Relation-Jacobian Products:"/>
            <p:cNvSpPr/>
            <p:nvPr/>
          </p:nvSpPr>
          <p:spPr>
            <a:xfrm>
              <a:off x="0" y="0"/>
              <a:ext cx="13256061" cy="3601961"/>
            </a:xfrm>
            <a:prstGeom prst="roundRect">
              <a:avLst>
                <a:gd name="adj" fmla="val 5289"/>
              </a:avLst>
            </a:prstGeom>
            <a:solidFill>
              <a:srgbClr val="D9DEE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500">
                  <a:solidFill>
                    <a:srgbClr val="FFFFFF"/>
                  </a:solidFill>
                </a:defRPr>
              </a:pPr>
            </a:p>
            <a:p>
              <a:pPr algn="l">
                <a:defRPr sz="3000">
                  <a:solidFill>
                    <a:srgbClr val="FFFFFF"/>
                  </a:solidFill>
                </a:defRPr>
              </a:pPr>
              <a:r>
                <a:t>Relation-Jacobian Products: </a:t>
              </a:r>
            </a:p>
            <a:p>
              <a:pPr algn="l"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7" name="Equation"/>
            <p:cNvSpPr txBox="1"/>
            <p:nvPr/>
          </p:nvSpPr>
          <p:spPr>
            <a:xfrm>
              <a:off x="1119794" y="2209610"/>
              <a:ext cx="9986105" cy="440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sSub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grp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nor/>
                      </m:rP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⋈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pred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proj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⊗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3600"/>
            </a:p>
          </p:txBody>
        </p:sp>
        <p:sp>
          <p:nvSpPr>
            <p:cNvPr id="568" name="Aggregation( )"/>
            <p:cNvSpPr/>
            <p:nvPr/>
          </p:nvSpPr>
          <p:spPr>
            <a:xfrm>
              <a:off x="0" y="2664"/>
              <a:ext cx="13256061" cy="906347"/>
            </a:xfrm>
            <a:prstGeom prst="roundRect">
              <a:avLst>
                <a:gd name="adj" fmla="val 21018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500">
                  <a:solidFill>
                    <a:srgbClr val="FFFFFF"/>
                  </a:solidFill>
                </a:defRPr>
              </a:pPr>
              <a:r>
                <a:t>Aggregation(</a:t>
              </a:r>
              <a14:m>
                <m:oMath>
                  <m:r>
                    <m:rPr>
                      <m:sty m:val="p"/>
                    </m:rPr>
                    <a:rPr xmlns:a="http://schemas.openxmlformats.org/drawingml/2006/main" sz="53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t>)</a:t>
              </a:r>
            </a:p>
          </p:txBody>
        </p:sp>
      </p:grpSp>
      <p:sp>
        <p:nvSpPr>
          <p:cNvPr id="570" name="Relation-Jacobian Products:"/>
          <p:cNvSpPr/>
          <p:nvPr/>
        </p:nvSpPr>
        <p:spPr>
          <a:xfrm>
            <a:off x="613438" y="9227334"/>
            <a:ext cx="9297479" cy="3601961"/>
          </a:xfrm>
          <a:prstGeom prst="roundRect">
            <a:avLst>
              <a:gd name="adj" fmla="val 5289"/>
            </a:avLst>
          </a:prstGeom>
          <a:solidFill>
            <a:srgbClr val="D9DEE8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</a:p>
          <a:p>
            <a:pPr algn="l">
              <a:defRPr sz="3000">
                <a:solidFill>
                  <a:srgbClr val="FFFFFF"/>
                </a:solidFill>
              </a:defRPr>
            </a:pPr>
            <a:r>
              <a:t>Relation-Jacobian Products: </a:t>
            </a:r>
          </a:p>
          <a:p>
            <a:pPr algn="l">
              <a:defRPr sz="45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sSub>
                    <m:e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sub>
                  </m:sSub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pred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</m:rP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proj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⊙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sub>
                  </m:sSub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≡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m:rPr>
                          <m:nor/>
                        </m:rP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pred</m:t>
                      </m:r>
                    </m:e>
                    <m:sup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m:rPr>
                          <m:nor/>
                        </m:rP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proj</m:t>
                      </m:r>
                    </m:e>
                    <m:sup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</m:e>
                    <m:sup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τ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sub>
                  </m:sSub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τ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571" name="Select( )"/>
          <p:cNvSpPr/>
          <p:nvPr/>
        </p:nvSpPr>
        <p:spPr>
          <a:xfrm>
            <a:off x="585175" y="9229998"/>
            <a:ext cx="9354005" cy="906347"/>
          </a:xfrm>
          <a:prstGeom prst="roundRect">
            <a:avLst>
              <a:gd name="adj" fmla="val 21018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  <a:r>
              <a:t>Select(</a:t>
            </a:r>
            <a14:m>
              <m:oMath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)</a:t>
            </a:r>
          </a:p>
        </p:txBody>
      </p:sp>
      <p:sp>
        <p:nvSpPr>
          <p:cNvPr id="572" name="Relation-Jacobian Products:"/>
          <p:cNvSpPr/>
          <p:nvPr/>
        </p:nvSpPr>
        <p:spPr>
          <a:xfrm>
            <a:off x="10261181" y="9227334"/>
            <a:ext cx="13256062" cy="3601961"/>
          </a:xfrm>
          <a:prstGeom prst="roundRect">
            <a:avLst>
              <a:gd name="adj" fmla="val 5289"/>
            </a:avLst>
          </a:prstGeom>
          <a:solidFill>
            <a:srgbClr val="D9DEE8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</a:p>
          <a:p>
            <a:pPr algn="l">
              <a:defRPr sz="3000">
                <a:solidFill>
                  <a:srgbClr val="FFFFFF"/>
                </a:solidFill>
              </a:defRPr>
            </a:pPr>
            <a:r>
              <a:t>Relation-Jacobian Products: </a:t>
            </a:r>
          </a:p>
          <a:p>
            <a:pPr algn="l">
              <a:defRPr sz="45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sSub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pred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</m:rP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proj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⊗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≡</m:t>
                  </m:r>
                  <m:r>
                    <m:rPr>
                      <m:sty m:val="p"/>
                    </m:rP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grp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⊕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pred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proj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τ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const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pred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proj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τ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573" name="Join( )"/>
          <p:cNvSpPr/>
          <p:nvPr/>
        </p:nvSpPr>
        <p:spPr>
          <a:xfrm>
            <a:off x="10261181" y="9229998"/>
            <a:ext cx="13256062" cy="906347"/>
          </a:xfrm>
          <a:prstGeom prst="roundRect">
            <a:avLst>
              <a:gd name="adj" fmla="val 21018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  <a:r>
              <a:t>Join(</a:t>
            </a:r>
            <a14:m>
              <m:oMath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⋈</m:t>
                </m:r>
              </m:oMath>
            </a14:m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Optimization for RJ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Optimization for RJPs</a:t>
            </a:r>
          </a:p>
        </p:txBody>
      </p:sp>
      <p:sp>
        <p:nvSpPr>
          <p:cNvPr id="578" name="Slide Number"/>
          <p:cNvSpPr txBox="1"/>
          <p:nvPr>
            <p:ph type="sldNum" sz="quarter" idx="2"/>
          </p:nvPr>
        </p:nvSpPr>
        <p:spPr>
          <a:xfrm>
            <a:off x="11878460" y="13010554"/>
            <a:ext cx="609220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9" name="Optimization for Join( ) RJP"/>
          <p:cNvSpPr/>
          <p:nvPr/>
        </p:nvSpPr>
        <p:spPr>
          <a:xfrm>
            <a:off x="441280" y="2149216"/>
            <a:ext cx="13256062" cy="906347"/>
          </a:xfrm>
          <a:prstGeom prst="roundRect">
            <a:avLst>
              <a:gd name="adj" fmla="val 2101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  <a:r>
              <a:t>Optimization for Join(</a:t>
            </a:r>
            <a14:m>
              <m:oMath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⋈</m:t>
                </m:r>
              </m:oMath>
            </a14:m>
            <a:r>
              <a:t>) RJP </a:t>
            </a:r>
          </a:p>
        </p:txBody>
      </p:sp>
      <p:sp>
        <p:nvSpPr>
          <p:cNvPr id="580" name="First   operation in RJP can be optimized out  [⊗ is × (or MatMul)]…"/>
          <p:cNvSpPr txBox="1"/>
          <p:nvPr/>
        </p:nvSpPr>
        <p:spPr>
          <a:xfrm>
            <a:off x="408872" y="3357112"/>
            <a:ext cx="22646747" cy="4550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7361" indent="-617361" algn="l">
              <a:spcBef>
                <a:spcPts val="1400"/>
              </a:spcBef>
              <a:buClr>
                <a:srgbClr val="1F37AD"/>
              </a:buClr>
              <a:buSzPct val="75000"/>
              <a:buChar char="✧"/>
              <a:defRPr sz="4900">
                <a:solidFill>
                  <a:srgbClr val="3A3D43"/>
                </a:solidFill>
              </a:defRPr>
            </a:pPr>
            <a:r>
              <a:t>First </a:t>
            </a:r>
            <a14:m>
              <m:oMath>
                <m:sSub>
                  <m:e>
                    <m:r>
                      <a:rPr xmlns:a="http://schemas.openxmlformats.org/drawingml/2006/main" sz="5150" i="1">
                        <a:solidFill>
                          <a:srgbClr val="393D42"/>
                        </a:solidFill>
                        <a:latin typeface="Cambria Math" panose="02040503050406030204" pitchFamily="18" charset="0"/>
                      </a:rPr>
                      <m:t>⋈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5150" i="1">
                        <a:solidFill>
                          <a:srgbClr val="393D42"/>
                        </a:solidFill>
                        <a:latin typeface="Cambria Math" panose="02040503050406030204" pitchFamily="18" charset="0"/>
                      </a:rPr>
                      <m:t>const</m:t>
                    </m:r>
                  </m:sub>
                </m:sSub>
              </m:oMath>
            </a14:m>
            <a:r>
              <a:t> operation in RJP can be optimized out  </a:t>
            </a:r>
            <a:r>
              <a:rPr>
                <a:solidFill>
                  <a:srgbClr val="A6AAA9"/>
                </a:solidFill>
              </a:rPr>
              <a:t>[⊗ is × (or MatMul)]</a:t>
            </a:r>
          </a:p>
          <a:p>
            <a:pPr marL="617361" indent="-617361" algn="l">
              <a:spcBef>
                <a:spcPts val="1400"/>
              </a:spcBef>
              <a:buClr>
                <a:srgbClr val="1F37AD"/>
              </a:buClr>
              <a:buSzPct val="75000"/>
              <a:buChar char="✧"/>
              <a:defRPr sz="4900">
                <a:solidFill>
                  <a:srgbClr val="3A3D43"/>
                </a:solidFill>
              </a:defRPr>
            </a:pPr>
            <a:r>
              <a:t>Final </a:t>
            </a:r>
            <a14:m>
              <m:oMath>
                <m:r>
                  <m:rPr>
                    <m:sty m:val="p"/>
                  </m:rPr>
                  <a:rPr xmlns:a="http://schemas.openxmlformats.org/drawingml/2006/main" sz="60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 operation in RJP can be optimized out based on different join cardinality relationships </a:t>
            </a:r>
            <a:r>
              <a:rPr>
                <a:solidFill>
                  <a:srgbClr val="A6AAA9"/>
                </a:solidFill>
              </a:rPr>
              <a:t>[one-to-one, one-to-many relationship]</a:t>
            </a:r>
          </a:p>
          <a:p>
            <a:pPr marL="617361" indent="-617361" algn="l">
              <a:spcBef>
                <a:spcPts val="1400"/>
              </a:spcBef>
              <a:buClr>
                <a:srgbClr val="1F37AD"/>
              </a:buClr>
              <a:buSzPct val="75000"/>
              <a:buChar char="✧"/>
              <a:defRPr sz="4900">
                <a:solidFill>
                  <a:srgbClr val="3A3D43"/>
                </a:solidFill>
              </a:defRPr>
            </a:pPr>
            <a:r>
              <a:t>When a join-agg-tree structure (a join followed by an aggregation) appears in the query graph, differentiating the aggregation operator is unnecessary</a:t>
            </a:r>
          </a:p>
        </p:txBody>
      </p:sp>
      <p:sp>
        <p:nvSpPr>
          <p:cNvPr id="581" name="[Jankov et al, VLDB’21]"/>
          <p:cNvSpPr txBox="1"/>
          <p:nvPr/>
        </p:nvSpPr>
        <p:spPr>
          <a:xfrm>
            <a:off x="17990607" y="7921747"/>
            <a:ext cx="6156961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/>
            <a:r>
              <a:t>[Jankov et al, VLDB’21]</a:t>
            </a:r>
          </a:p>
        </p:txBody>
      </p:sp>
      <p:sp>
        <p:nvSpPr>
          <p:cNvPr id="582" name="Optimization for Aggregation( ) RJP"/>
          <p:cNvSpPr/>
          <p:nvPr/>
        </p:nvSpPr>
        <p:spPr>
          <a:xfrm>
            <a:off x="441280" y="8367959"/>
            <a:ext cx="13256062" cy="906347"/>
          </a:xfrm>
          <a:prstGeom prst="roundRect">
            <a:avLst>
              <a:gd name="adj" fmla="val 2101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  <a:r>
              <a:t>Optimization for Aggregation(</a:t>
            </a:r>
            <a14:m>
              <m:oMath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) RJP </a:t>
            </a:r>
          </a:p>
        </p:txBody>
      </p:sp>
      <p:sp>
        <p:nvSpPr>
          <p:cNvPr id="583" name="The   operation in RJP can be simplified into a single   operation [ ]"/>
          <p:cNvSpPr txBox="1"/>
          <p:nvPr/>
        </p:nvSpPr>
        <p:spPr>
          <a:xfrm>
            <a:off x="408872" y="9959574"/>
            <a:ext cx="22646747" cy="99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7361" indent="-617361" algn="l">
              <a:spcBef>
                <a:spcPts val="1400"/>
              </a:spcBef>
              <a:buClr>
                <a:srgbClr val="1F37AD"/>
              </a:buClr>
              <a:buSzPct val="75000"/>
              <a:buChar char="✧"/>
              <a:defRPr sz="4900">
                <a:solidFill>
                  <a:srgbClr val="3A3D43"/>
                </a:solidFill>
              </a:defRPr>
            </a:pPr>
            <a:r>
              <a:t>The </a:t>
            </a:r>
            <a14:m>
              <m:oMath>
                <m:r>
                  <a:rPr xmlns:a="http://schemas.openxmlformats.org/drawingml/2006/main" sz="63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⋈</m:t>
                </m:r>
              </m:oMath>
            </a14:m>
            <a:r>
              <a:t> operation in RJP can be simplified into a single </a:t>
            </a:r>
            <a14:m>
              <m:oMath>
                <m:r>
                  <a:rPr xmlns:a="http://schemas.openxmlformats.org/drawingml/2006/main" sz="5400" i="1">
                    <a:solidFill>
                      <a:srgbClr val="393D42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 operation [</a:t>
            </a:r>
            <a14:m>
              <m:oMath>
                <m:r>
                  <a:rPr xmlns:a="http://schemas.openxmlformats.org/drawingml/2006/main" sz="5450" i="1">
                    <a:solidFill>
                      <a:srgbClr val="A6AAA8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5450" i="1">
                    <a:solidFill>
                      <a:srgbClr val="A6AAA8"/>
                    </a:solidFill>
                    <a:latin typeface="Cambria Math" panose="02040503050406030204" pitchFamily="18" charset="0"/>
                  </a:rPr>
                  <m:t>key</m:t>
                </m:r>
                <m:r>
                  <a:rPr xmlns:a="http://schemas.openxmlformats.org/drawingml/2006/main" sz="5450" i="1">
                    <a:solidFill>
                      <a:srgbClr val="A6AAA8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450" i="1">
                    <a:solidFill>
                      <a:srgbClr val="A6AAA8"/>
                    </a:solidFill>
                    <a:latin typeface="Cambria Math" panose="02040503050406030204" pitchFamily="18" charset="0"/>
                  </a:rPr>
                  <m:t>↦</m:t>
                </m:r>
                <m:r>
                  <a:rPr xmlns:a="http://schemas.openxmlformats.org/drawingml/2006/main" sz="5450" i="1">
                    <a:solidFill>
                      <a:srgbClr val="A6AAA8"/>
                    </a:solidFill>
                    <a:latin typeface="Cambria Math" panose="02040503050406030204" pitchFamily="18" charset="0"/>
                  </a:rPr>
                  <m:t>⟨</m:t>
                </m:r>
                <m:r>
                  <a:rPr xmlns:a="http://schemas.openxmlformats.org/drawingml/2006/main" sz="5450" i="1">
                    <a:solidFill>
                      <a:srgbClr val="A6AAA8"/>
                    </a:solidFill>
                    <a:latin typeface="Cambria Math" panose="02040503050406030204" pitchFamily="18" charset="0"/>
                  </a:rPr>
                  <m:t>⟩</m:t>
                </m:r>
              </m:oMath>
            </a14:m>
            <a:r>
              <a:t>]</a:t>
            </a:r>
            <a:endParaRPr>
              <a:solidFill>
                <a:srgbClr val="A6AAA9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Implications from RJ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Implications from RJPs</a:t>
            </a:r>
          </a:p>
        </p:txBody>
      </p:sp>
      <p:sp>
        <p:nvSpPr>
          <p:cNvPr id="588" name="Relational Algebra (RA) is more general than Linear Algebra (LA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Relational Algebra (RA) is more general than Linear Algebra (LA)</a:t>
            </a:r>
          </a:p>
          <a:p>
            <a:pPr lvl="1"/>
            <a:r>
              <a:t>RA is flexible for key, value manipulation (LA’s key is fixed) </a:t>
            </a:r>
          </a:p>
          <a:p>
            <a:pPr lvl="1"/>
            <a:r>
              <a:t>RA is flexible to apply different User-Defined Function (LA use default multiply/add)</a:t>
            </a:r>
          </a:p>
          <a:p>
            <a:pPr lvl="1"/>
            <a:r>
              <a:t>RA can associate variables in a more direct way (LA is indirect, restricted by tensor ops)</a:t>
            </a:r>
          </a:p>
          <a:p>
            <a:pPr/>
            <a:r>
              <a:t>The tradeoff is,  RA use more operators to express the same computation</a:t>
            </a:r>
          </a:p>
          <a:p>
            <a:pPr lvl="1"/>
            <a:r>
              <a:t>Better scalability and easy to run computations out-of-core</a:t>
            </a:r>
          </a:p>
          <a:p>
            <a:pPr lvl="1"/>
            <a:r>
              <a:t>Good fit for distributed execution</a:t>
            </a:r>
          </a:p>
        </p:txBody>
      </p:sp>
      <p:sp>
        <p:nvSpPr>
          <p:cNvPr id="589" name="Slide Number"/>
          <p:cNvSpPr txBox="1"/>
          <p:nvPr>
            <p:ph type="sldNum" sz="quarter" idx="2"/>
          </p:nvPr>
        </p:nvSpPr>
        <p:spPr>
          <a:xfrm>
            <a:off x="11877190" y="13010554"/>
            <a:ext cx="611760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ackground"/>
          <p:cNvSpPr txBox="1"/>
          <p:nvPr>
            <p:ph type="title"/>
          </p:nvPr>
        </p:nvSpPr>
        <p:spPr>
          <a:xfrm>
            <a:off x="449867" y="5505053"/>
            <a:ext cx="23484267" cy="1688270"/>
          </a:xfrm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84632" y="13010554"/>
            <a:ext cx="396876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ontribution #3: Relational Algebra Auto Differentiation"/>
          <p:cNvSpPr txBox="1"/>
          <p:nvPr>
            <p:ph type="title"/>
          </p:nvPr>
        </p:nvSpPr>
        <p:spPr>
          <a:xfrm>
            <a:off x="449867" y="5505053"/>
            <a:ext cx="23484267" cy="1688270"/>
          </a:xfrm>
          <a:prstGeom prst="rect">
            <a:avLst/>
          </a:prstGeom>
        </p:spPr>
        <p:txBody>
          <a:bodyPr/>
          <a:lstStyle>
            <a:lvl1pPr defTabSz="690086">
              <a:defRPr sz="7560"/>
            </a:lvl1pPr>
          </a:lstStyle>
          <a:p>
            <a:pPr/>
            <a:r>
              <a:t>Contribution #3: Relational Algebra Auto Differentiation</a:t>
            </a:r>
          </a:p>
        </p:txBody>
      </p:sp>
      <p:sp>
        <p:nvSpPr>
          <p:cNvPr id="594" name="Slide Number"/>
          <p:cNvSpPr txBox="1"/>
          <p:nvPr>
            <p:ph type="sldNum" sz="quarter" idx="2"/>
          </p:nvPr>
        </p:nvSpPr>
        <p:spPr>
          <a:xfrm>
            <a:off x="11834772" y="13010554"/>
            <a:ext cx="696596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hain Rule for Que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Chain Rule for Queries</a:t>
            </a:r>
          </a:p>
        </p:txBody>
      </p:sp>
      <p:sp>
        <p:nvSpPr>
          <p:cNvPr id="597" name="Take an operator’s input   and output gradients…"/>
          <p:cNvSpPr txBox="1"/>
          <p:nvPr>
            <p:ph type="body" sz="quarter" idx="1"/>
          </p:nvPr>
        </p:nvSpPr>
        <p:spPr>
          <a:xfrm>
            <a:off x="470024" y="1665384"/>
            <a:ext cx="19545089" cy="3363829"/>
          </a:xfrm>
          <a:prstGeom prst="rect">
            <a:avLst/>
          </a:prstGeom>
        </p:spPr>
        <p:txBody>
          <a:bodyPr anchor="t"/>
          <a:lstStyle/>
          <a:p>
            <a:pPr/>
            <a:r>
              <a:t>Take an operator’s input </a:t>
            </a:r>
            <a14:m>
              <m:oMath>
                <m:sSub>
                  <m:e>
                    <m:r>
                      <m:rPr>
                        <m:nor/>
                      </m:rPr>
                      <a:rPr xmlns:a="http://schemas.openxmlformats.org/drawingml/2006/main" sz="5750" i="1">
                        <a:solidFill>
                          <a:srgbClr val="3D77F7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3D77F7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750" i="1">
                        <a:solidFill>
                          <a:srgbClr val="3D77F7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</m:oMath>
            </a14:m>
            <a:r>
              <a:t> and output gradients </a:t>
            </a:r>
            <a14:m>
              <m:oMath>
                <m:f>
                  <m:fPr>
                    <m:ctrlPr>
                      <a:rPr xmlns:a="http://schemas.openxmlformats.org/drawingml/2006/main" sz="5150" i="1">
                        <a:solidFill>
                          <a:srgbClr val="6FBF4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5150" i="1">
                        <a:solidFill>
                          <a:srgbClr val="6FBF4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m:rPr>
                        <m:nor/>
                      </m:rPr>
                      <a:rPr xmlns:a="http://schemas.openxmlformats.org/drawingml/2006/main" sz="5150" i="1">
                        <a:solidFill>
                          <a:srgbClr val="6FBF40"/>
                        </a:solidFill>
                        <a:latin typeface="Cambria Math" panose="02040503050406030204" pitchFamily="18" charset="0"/>
                      </a:rPr>
                      <m:t>Loss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5150" i="1">
                        <a:solidFill>
                          <a:srgbClr val="6FBF4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b>
                      <m:e>
                        <m:r>
                          <m:rPr>
                            <m:nor/>
                          </m:rPr>
                          <a:rPr xmlns:a="http://schemas.openxmlformats.org/drawingml/2006/main" sz="5150" i="1">
                            <a:solidFill>
                              <a:srgbClr val="6FBF4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xmlns:a="http://schemas.openxmlformats.org/drawingml/2006/main" sz="5150" i="1">
                            <a:solidFill>
                              <a:srgbClr val="6FBF4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5150" i="1">
                            <a:solidFill>
                              <a:srgbClr val="6FBF4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xmlns:a="http://schemas.openxmlformats.org/drawingml/2006/main" sz="5150" i="1">
                            <a:solidFill>
                              <a:srgbClr val="6FBF4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den>
                </m:f>
              </m:oMath>
            </a14:m>
          </a:p>
          <a:p>
            <a:pPr/>
            <a:r>
              <a:t>Call the corresponding RJP</a:t>
            </a:r>
          </a:p>
        </p:txBody>
      </p:sp>
      <p:sp>
        <p:nvSpPr>
          <p:cNvPr id="598" name="Slide Number"/>
          <p:cNvSpPr txBox="1"/>
          <p:nvPr>
            <p:ph type="sldNum" sz="quarter" idx="2"/>
          </p:nvPr>
        </p:nvSpPr>
        <p:spPr>
          <a:xfrm>
            <a:off x="11895478" y="13010554"/>
            <a:ext cx="575184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9" name="Oval"/>
          <p:cNvSpPr/>
          <p:nvPr/>
        </p:nvSpPr>
        <p:spPr>
          <a:xfrm>
            <a:off x="10769480" y="7249520"/>
            <a:ext cx="1178163" cy="920238"/>
          </a:xfrm>
          <a:prstGeom prst="ellipse">
            <a:avLst/>
          </a:prstGeom>
          <a:ln w="50800">
            <a:solidFill>
              <a:srgbClr val="3D77F8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00" name="Oval"/>
          <p:cNvSpPr/>
          <p:nvPr/>
        </p:nvSpPr>
        <p:spPr>
          <a:xfrm>
            <a:off x="10769481" y="8559765"/>
            <a:ext cx="1178163" cy="920238"/>
          </a:xfrm>
          <a:prstGeom prst="ellipse">
            <a:avLst/>
          </a:prstGeom>
          <a:ln w="50800">
            <a:solidFill>
              <a:srgbClr val="3D77F8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01" name="Oval"/>
          <p:cNvSpPr/>
          <p:nvPr/>
        </p:nvSpPr>
        <p:spPr>
          <a:xfrm>
            <a:off x="12141648" y="6154584"/>
            <a:ext cx="1178164" cy="920238"/>
          </a:xfrm>
          <a:prstGeom prst="ellips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02" name="Oval"/>
          <p:cNvSpPr/>
          <p:nvPr/>
        </p:nvSpPr>
        <p:spPr>
          <a:xfrm>
            <a:off x="12141648" y="4801165"/>
            <a:ext cx="1178164" cy="920238"/>
          </a:xfrm>
          <a:prstGeom prst="ellipse">
            <a:avLst/>
          </a:prstGeom>
          <a:ln w="50800">
            <a:solidFill>
              <a:srgbClr val="3D77F8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03" name="Oval"/>
          <p:cNvSpPr/>
          <p:nvPr/>
        </p:nvSpPr>
        <p:spPr>
          <a:xfrm>
            <a:off x="12141648" y="11108083"/>
            <a:ext cx="1178164" cy="920238"/>
          </a:xfrm>
          <a:prstGeom prst="ellipse">
            <a:avLst/>
          </a:prstGeom>
          <a:ln w="50800">
            <a:solidFill>
              <a:srgbClr val="3D77F8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04" name="Equation"/>
          <p:cNvSpPr txBox="1"/>
          <p:nvPr/>
        </p:nvSpPr>
        <p:spPr>
          <a:xfrm>
            <a:off x="11135676" y="10119944"/>
            <a:ext cx="44577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</m:oMath>
              </m:oMathPara>
            </a14:m>
            <a:endParaRPr sz="5000"/>
          </a:p>
        </p:txBody>
      </p:sp>
      <p:sp>
        <p:nvSpPr>
          <p:cNvPr id="605" name="Equation"/>
          <p:cNvSpPr txBox="1"/>
          <p:nvPr/>
        </p:nvSpPr>
        <p:spPr>
          <a:xfrm>
            <a:off x="12507845" y="6404517"/>
            <a:ext cx="44577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</m:oMath>
              </m:oMathPara>
            </a14:m>
            <a:endParaRPr sz="5000"/>
          </a:p>
        </p:txBody>
      </p:sp>
      <p:sp>
        <p:nvSpPr>
          <p:cNvPr id="606" name="Equation"/>
          <p:cNvSpPr txBox="1"/>
          <p:nvPr/>
        </p:nvSpPr>
        <p:spPr>
          <a:xfrm>
            <a:off x="11177586" y="8856675"/>
            <a:ext cx="36195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5000"/>
          </a:p>
        </p:txBody>
      </p:sp>
      <p:sp>
        <p:nvSpPr>
          <p:cNvPr id="607" name="Equation"/>
          <p:cNvSpPr txBox="1"/>
          <p:nvPr/>
        </p:nvSpPr>
        <p:spPr>
          <a:xfrm>
            <a:off x="11198542" y="7570256"/>
            <a:ext cx="320041" cy="278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5000"/>
          </a:p>
        </p:txBody>
      </p:sp>
      <p:sp>
        <p:nvSpPr>
          <p:cNvPr id="608" name="Equation"/>
          <p:cNvSpPr txBox="1"/>
          <p:nvPr/>
        </p:nvSpPr>
        <p:spPr>
          <a:xfrm>
            <a:off x="12549754" y="5051099"/>
            <a:ext cx="36195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5000"/>
          </a:p>
        </p:txBody>
      </p:sp>
      <p:sp>
        <p:nvSpPr>
          <p:cNvPr id="609" name="Equation"/>
          <p:cNvSpPr txBox="1"/>
          <p:nvPr/>
        </p:nvSpPr>
        <p:spPr>
          <a:xfrm>
            <a:off x="12599284" y="11428819"/>
            <a:ext cx="262891" cy="278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τ</m:t>
                  </m:r>
                </m:oMath>
              </m:oMathPara>
            </a14:m>
            <a:endParaRPr sz="5000"/>
          </a:p>
        </p:txBody>
      </p:sp>
      <p:sp>
        <p:nvSpPr>
          <p:cNvPr id="610" name="Equation"/>
          <p:cNvSpPr txBox="1"/>
          <p:nvPr/>
        </p:nvSpPr>
        <p:spPr>
          <a:xfrm>
            <a:off x="9817445" y="11303546"/>
            <a:ext cx="521571" cy="5293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611" name="Equation"/>
          <p:cNvSpPr txBox="1"/>
          <p:nvPr/>
        </p:nvSpPr>
        <p:spPr>
          <a:xfrm>
            <a:off x="14036592" y="7494978"/>
            <a:ext cx="512103" cy="61722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612" name="Oval"/>
          <p:cNvSpPr/>
          <p:nvPr/>
        </p:nvSpPr>
        <p:spPr>
          <a:xfrm>
            <a:off x="10769481" y="9870010"/>
            <a:ext cx="1178163" cy="920239"/>
          </a:xfrm>
          <a:prstGeom prst="ellipse">
            <a:avLst/>
          </a:prstGeom>
          <a:ln w="50800">
            <a:solidFill>
              <a:srgbClr val="3D77F8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cxnSp>
        <p:nvCxnSpPr>
          <p:cNvPr id="613" name="Connection Line"/>
          <p:cNvCxnSpPr>
            <a:stCxn id="610" idx="0"/>
            <a:endCxn id="612" idx="0"/>
          </p:cNvCxnSpPr>
          <p:nvPr/>
        </p:nvCxnSpPr>
        <p:spPr>
          <a:xfrm flipV="1">
            <a:off x="10078230" y="10330129"/>
            <a:ext cx="1280333" cy="1238073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14" name="Connection Line"/>
          <p:cNvCxnSpPr>
            <a:stCxn id="603" idx="0"/>
            <a:endCxn id="612" idx="0"/>
          </p:cNvCxnSpPr>
          <p:nvPr/>
        </p:nvCxnSpPr>
        <p:spPr>
          <a:xfrm flipH="1" flipV="1">
            <a:off x="11358562" y="10330129"/>
            <a:ext cx="1372168" cy="1238073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15" name="Connection Line"/>
          <p:cNvCxnSpPr>
            <a:stCxn id="612" idx="0"/>
            <a:endCxn id="600" idx="0"/>
          </p:cNvCxnSpPr>
          <p:nvPr/>
        </p:nvCxnSpPr>
        <p:spPr>
          <a:xfrm flipV="1">
            <a:off x="11358562" y="9019883"/>
            <a:ext cx="1" cy="1310247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16" name="Connection Line"/>
          <p:cNvCxnSpPr>
            <a:stCxn id="600" idx="0"/>
            <a:endCxn id="599" idx="0"/>
          </p:cNvCxnSpPr>
          <p:nvPr/>
        </p:nvCxnSpPr>
        <p:spPr>
          <a:xfrm flipH="1" flipV="1">
            <a:off x="11358561" y="7709639"/>
            <a:ext cx="2" cy="1310245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17" name="Connection Line"/>
          <p:cNvCxnSpPr>
            <a:stCxn id="599" idx="0"/>
            <a:endCxn id="601" idx="0"/>
          </p:cNvCxnSpPr>
          <p:nvPr/>
        </p:nvCxnSpPr>
        <p:spPr>
          <a:xfrm flipV="1">
            <a:off x="11358561" y="6614703"/>
            <a:ext cx="1372169" cy="1094937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18" name="Connection Line"/>
          <p:cNvCxnSpPr>
            <a:stCxn id="611" idx="0"/>
            <a:endCxn id="601" idx="0"/>
          </p:cNvCxnSpPr>
          <p:nvPr/>
        </p:nvCxnSpPr>
        <p:spPr>
          <a:xfrm flipH="1" flipV="1">
            <a:off x="12730729" y="6614703"/>
            <a:ext cx="1561915" cy="1188890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19" name="Connection Line"/>
          <p:cNvCxnSpPr>
            <a:stCxn id="601" idx="0"/>
            <a:endCxn id="602" idx="0"/>
          </p:cNvCxnSpPr>
          <p:nvPr/>
        </p:nvCxnSpPr>
        <p:spPr>
          <a:xfrm flipV="1">
            <a:off x="12730729" y="5261284"/>
            <a:ext cx="1" cy="1353420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sp>
        <p:nvSpPr>
          <p:cNvPr id="634" name="Connection Line"/>
          <p:cNvSpPr/>
          <p:nvPr/>
        </p:nvSpPr>
        <p:spPr>
          <a:xfrm>
            <a:off x="12722848" y="12039503"/>
            <a:ext cx="7882" cy="701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621" name="Equation"/>
          <p:cNvSpPr txBox="1"/>
          <p:nvPr/>
        </p:nvSpPr>
        <p:spPr>
          <a:xfrm>
            <a:off x="12448494" y="12740904"/>
            <a:ext cx="542761" cy="5293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622" name="Equation"/>
          <p:cNvSpPr txBox="1"/>
          <p:nvPr/>
        </p:nvSpPr>
        <p:spPr>
          <a:xfrm>
            <a:off x="12182407" y="3964124"/>
            <a:ext cx="1096646" cy="4292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Loss</m:t>
                  </m:r>
                </m:oMath>
              </m:oMathPara>
            </a14:m>
            <a:endParaRPr sz="5000"/>
          </a:p>
        </p:txBody>
      </p:sp>
      <p:cxnSp>
        <p:nvCxnSpPr>
          <p:cNvPr id="623" name="Connection Line"/>
          <p:cNvCxnSpPr>
            <a:stCxn id="602" idx="0"/>
            <a:endCxn id="622" idx="0"/>
          </p:cNvCxnSpPr>
          <p:nvPr/>
        </p:nvCxnSpPr>
        <p:spPr>
          <a:xfrm flipV="1">
            <a:off x="12730729" y="4178754"/>
            <a:ext cx="2" cy="1082531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sp>
        <p:nvSpPr>
          <p:cNvPr id="624" name="Text"/>
          <p:cNvSpPr txBox="1"/>
          <p:nvPr/>
        </p:nvSpPr>
        <p:spPr>
          <a:xfrm>
            <a:off x="16500998" y="5048429"/>
            <a:ext cx="1803098" cy="177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5150" i="1">
                          <a:solidFill>
                            <a:srgbClr val="6FBF4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5150" i="1">
                          <a:solidFill>
                            <a:srgbClr val="6FBF4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nor/>
                        </m:rPr>
                        <a:rPr xmlns:a="http://schemas.openxmlformats.org/drawingml/2006/main" sz="5150" i="1">
                          <a:solidFill>
                            <a:srgbClr val="6FBF40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5150" i="1">
                          <a:solidFill>
                            <a:srgbClr val="6FBF4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m:rPr>
                              <m:nor/>
                            </m:rPr>
                            <a:rPr xmlns:a="http://schemas.openxmlformats.org/drawingml/2006/main" sz="5150" i="1">
                              <a:solidFill>
                                <a:srgbClr val="6FBF4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5150" i="1">
                              <a:solidFill>
                                <a:srgbClr val="6FBF4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xmlns:a="http://schemas.openxmlformats.org/drawingml/2006/main" sz="5150" i="1">
                              <a:solidFill>
                                <a:srgbClr val="6FBF4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5150" i="1">
                              <a:solidFill>
                                <a:srgbClr val="6FBF4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den>
                  </m:f>
                </m:oMath>
              </m:oMathPara>
            </a14:m>
            <a:endParaRPr>
              <a:solidFill>
                <a:srgbClr val="70BF41"/>
              </a:solidFill>
            </a:endParaRPr>
          </a:p>
        </p:txBody>
      </p:sp>
      <p:sp>
        <p:nvSpPr>
          <p:cNvPr id="625" name="Line"/>
          <p:cNvSpPr/>
          <p:nvPr/>
        </p:nvSpPr>
        <p:spPr>
          <a:xfrm flipV="1">
            <a:off x="7786313" y="4633526"/>
            <a:ext cx="1" cy="8066738"/>
          </a:xfrm>
          <a:prstGeom prst="line">
            <a:avLst/>
          </a:prstGeom>
          <a:ln w="50800">
            <a:solidFill>
              <a:srgbClr val="52A7F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626" name="Forward"/>
          <p:cNvSpPr txBox="1"/>
          <p:nvPr/>
        </p:nvSpPr>
        <p:spPr>
          <a:xfrm>
            <a:off x="7969405" y="4490565"/>
            <a:ext cx="1832556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spcBef>
                <a:spcPts val="1400"/>
              </a:spcBef>
              <a:defRPr sz="3400">
                <a:solidFill>
                  <a:srgbClr val="3A3D43"/>
                </a:solidFill>
              </a:defRPr>
            </a:lvl1pPr>
          </a:lstStyle>
          <a:p>
            <a:pPr/>
            <a:r>
              <a:t>Forward</a:t>
            </a:r>
          </a:p>
        </p:txBody>
      </p:sp>
      <p:sp>
        <p:nvSpPr>
          <p:cNvPr id="627" name="Text"/>
          <p:cNvSpPr txBox="1"/>
          <p:nvPr/>
        </p:nvSpPr>
        <p:spPr>
          <a:xfrm>
            <a:off x="9544725" y="6546958"/>
            <a:ext cx="919793" cy="101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3D78F7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5750" i="1">
                          <a:solidFill>
                            <a:srgbClr val="3D77F7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3D77F7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750" i="1">
                          <a:solidFill>
                            <a:srgbClr val="3D77F7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</m:oMath>
              </m:oMathPara>
            </a14:m>
          </a:p>
        </p:txBody>
      </p:sp>
      <p:sp>
        <p:nvSpPr>
          <p:cNvPr id="628" name="Text"/>
          <p:cNvSpPr txBox="1"/>
          <p:nvPr/>
        </p:nvSpPr>
        <p:spPr>
          <a:xfrm>
            <a:off x="9544724" y="5427134"/>
            <a:ext cx="1172606" cy="101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3D78F7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5600" i="1">
                          <a:solidFill>
                            <a:srgbClr val="3D77F7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3D77F7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5600" i="1">
                          <a:solidFill>
                            <a:srgbClr val="3D77F7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5600" i="1">
                          <a:solidFill>
                            <a:srgbClr val="3D77F7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</m:oMath>
              </m:oMathPara>
            </a14:m>
          </a:p>
        </p:txBody>
      </p:sp>
      <p:sp>
        <p:nvSpPr>
          <p:cNvPr id="635" name="Connection Line"/>
          <p:cNvSpPr/>
          <p:nvPr/>
        </p:nvSpPr>
        <p:spPr>
          <a:xfrm>
            <a:off x="10464517" y="7040133"/>
            <a:ext cx="1627743" cy="11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3D77F8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636" name="Connection Line"/>
          <p:cNvSpPr/>
          <p:nvPr/>
        </p:nvSpPr>
        <p:spPr>
          <a:xfrm>
            <a:off x="10717329" y="5923006"/>
            <a:ext cx="1832425" cy="9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3D77F8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637" name="Connection Line"/>
          <p:cNvSpPr/>
          <p:nvPr/>
        </p:nvSpPr>
        <p:spPr>
          <a:xfrm>
            <a:off x="13083215" y="5283370"/>
            <a:ext cx="2516235" cy="655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632" name="Line"/>
          <p:cNvSpPr/>
          <p:nvPr/>
        </p:nvSpPr>
        <p:spPr>
          <a:xfrm flipV="1">
            <a:off x="18813319" y="4705006"/>
            <a:ext cx="1" cy="8066739"/>
          </a:xfrm>
          <a:prstGeom prst="line">
            <a:avLst/>
          </a:prstGeom>
          <a:ln w="50800">
            <a:solidFill>
              <a:srgbClr val="6FC041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633" name="Backward"/>
          <p:cNvSpPr txBox="1"/>
          <p:nvPr/>
        </p:nvSpPr>
        <p:spPr>
          <a:xfrm>
            <a:off x="18996411" y="4562046"/>
            <a:ext cx="2347676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spcBef>
                <a:spcPts val="1400"/>
              </a:spcBef>
              <a:defRPr sz="3400">
                <a:solidFill>
                  <a:srgbClr val="3A3D43"/>
                </a:solidFill>
              </a:defRPr>
            </a:lvl1pPr>
          </a:lstStyle>
          <a:p>
            <a:pPr/>
            <a:r>
              <a:t>Backward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Relational Algebra Auto-differentiation"/>
          <p:cNvSpPr txBox="1"/>
          <p:nvPr>
            <p:ph type="title"/>
          </p:nvPr>
        </p:nvSpPr>
        <p:spPr>
          <a:xfrm>
            <a:off x="449867" y="147100"/>
            <a:ext cx="23484267" cy="1688270"/>
          </a:xfrm>
          <a:prstGeom prst="rect">
            <a:avLst/>
          </a:prstGeom>
        </p:spPr>
        <p:txBody>
          <a:bodyPr/>
          <a:lstStyle/>
          <a:p>
            <a:pPr/>
            <a:r>
              <a:t>Relational Algebra Auto-differentiation</a:t>
            </a:r>
          </a:p>
        </p:txBody>
      </p:sp>
      <p:sp>
        <p:nvSpPr>
          <p:cNvPr id="642" name="Topologically sort the query graph…"/>
          <p:cNvSpPr txBox="1"/>
          <p:nvPr>
            <p:ph type="body" sz="quarter" idx="1"/>
          </p:nvPr>
        </p:nvSpPr>
        <p:spPr>
          <a:xfrm>
            <a:off x="359138" y="1903175"/>
            <a:ext cx="12370521" cy="5026571"/>
          </a:xfrm>
          <a:prstGeom prst="rect">
            <a:avLst/>
          </a:prstGeom>
        </p:spPr>
        <p:txBody>
          <a:bodyPr anchor="t"/>
          <a:lstStyle/>
          <a:p>
            <a:pPr marL="611187" indent="-611187" defTabSz="813315">
              <a:spcBef>
                <a:spcPts val="1300"/>
              </a:spcBef>
              <a:defRPr sz="4950"/>
            </a:pPr>
            <a:r>
              <a:t>Topologically sort the query graph</a:t>
            </a:r>
          </a:p>
          <a:p>
            <a:pPr marL="611187" indent="-611187" defTabSz="813315">
              <a:spcBef>
                <a:spcPts val="1300"/>
              </a:spcBef>
              <a:defRPr sz="4950"/>
            </a:pPr>
            <a:r>
              <a:t>Reverse traverse the query graph</a:t>
            </a:r>
          </a:p>
          <a:p>
            <a:pPr marL="611187" indent="-611187" defTabSz="813315">
              <a:spcBef>
                <a:spcPts val="1300"/>
              </a:spcBef>
              <a:defRPr sz="4950"/>
            </a:pPr>
            <a:r>
              <a:t>Use chain rule to call the corresponding RJP</a:t>
            </a:r>
          </a:p>
          <a:p>
            <a:pPr marL="611187" indent="-611187" defTabSz="813315">
              <a:spcBef>
                <a:spcPts val="1300"/>
              </a:spcBef>
              <a:defRPr sz="4950"/>
            </a:pPr>
            <a:r>
              <a:t>Add RJP computation back to the graph</a:t>
            </a:r>
          </a:p>
          <a:p>
            <a:pPr marL="611187" indent="-611187" defTabSz="813315">
              <a:spcBef>
                <a:spcPts val="1300"/>
              </a:spcBef>
              <a:defRPr sz="4950"/>
            </a:pPr>
            <a:r>
              <a:t>If there are multiple adjoints, merge them</a:t>
            </a:r>
          </a:p>
        </p:txBody>
      </p:sp>
      <p:sp>
        <p:nvSpPr>
          <p:cNvPr id="643" name="Slide Number"/>
          <p:cNvSpPr txBox="1"/>
          <p:nvPr>
            <p:ph type="sldNum" sz="quarter" idx="2"/>
          </p:nvPr>
        </p:nvSpPr>
        <p:spPr>
          <a:xfrm>
            <a:off x="11863982" y="13010554"/>
            <a:ext cx="638176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4" name="Oval"/>
          <p:cNvSpPr/>
          <p:nvPr/>
        </p:nvSpPr>
        <p:spPr>
          <a:xfrm>
            <a:off x="14475570" y="5264934"/>
            <a:ext cx="1178163" cy="920238"/>
          </a:xfrm>
          <a:prstGeom prst="ellipse">
            <a:avLst/>
          </a:prstGeom>
          <a:ln w="50800">
            <a:solidFill>
              <a:srgbClr val="3D77F8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45" name="Oval"/>
          <p:cNvSpPr/>
          <p:nvPr/>
        </p:nvSpPr>
        <p:spPr>
          <a:xfrm>
            <a:off x="14475570" y="6575179"/>
            <a:ext cx="1178163" cy="920238"/>
          </a:xfrm>
          <a:prstGeom prst="ellipse">
            <a:avLst/>
          </a:prstGeom>
          <a:ln w="50800">
            <a:solidFill>
              <a:srgbClr val="3D77F8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46" name="Oval"/>
          <p:cNvSpPr/>
          <p:nvPr/>
        </p:nvSpPr>
        <p:spPr>
          <a:xfrm>
            <a:off x="15847738" y="4169998"/>
            <a:ext cx="1178163" cy="920238"/>
          </a:xfrm>
          <a:prstGeom prst="ellipse">
            <a:avLst/>
          </a:prstGeom>
          <a:ln w="50800">
            <a:solidFill>
              <a:srgbClr val="3D77F8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47" name="Oval"/>
          <p:cNvSpPr/>
          <p:nvPr/>
        </p:nvSpPr>
        <p:spPr>
          <a:xfrm>
            <a:off x="15847738" y="2816579"/>
            <a:ext cx="1178163" cy="920238"/>
          </a:xfrm>
          <a:prstGeom prst="ellipse">
            <a:avLst/>
          </a:prstGeom>
          <a:ln w="50800">
            <a:solidFill>
              <a:srgbClr val="3D77F8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48" name="Oval"/>
          <p:cNvSpPr/>
          <p:nvPr/>
        </p:nvSpPr>
        <p:spPr>
          <a:xfrm>
            <a:off x="15847738" y="9123497"/>
            <a:ext cx="1178163" cy="920238"/>
          </a:xfrm>
          <a:prstGeom prst="ellipse">
            <a:avLst/>
          </a:prstGeom>
          <a:ln w="50800">
            <a:solidFill>
              <a:srgbClr val="3D77F8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49" name="Equation"/>
          <p:cNvSpPr txBox="1"/>
          <p:nvPr/>
        </p:nvSpPr>
        <p:spPr>
          <a:xfrm>
            <a:off x="14841766" y="8135358"/>
            <a:ext cx="44577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</m:oMath>
              </m:oMathPara>
            </a14:m>
            <a:endParaRPr sz="5000"/>
          </a:p>
        </p:txBody>
      </p:sp>
      <p:sp>
        <p:nvSpPr>
          <p:cNvPr id="650" name="Equation"/>
          <p:cNvSpPr txBox="1"/>
          <p:nvPr/>
        </p:nvSpPr>
        <p:spPr>
          <a:xfrm>
            <a:off x="16213934" y="4419931"/>
            <a:ext cx="44577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</m:oMath>
              </m:oMathPara>
            </a14:m>
            <a:endParaRPr sz="5000"/>
          </a:p>
        </p:txBody>
      </p:sp>
      <p:sp>
        <p:nvSpPr>
          <p:cNvPr id="651" name="Equation"/>
          <p:cNvSpPr txBox="1"/>
          <p:nvPr/>
        </p:nvSpPr>
        <p:spPr>
          <a:xfrm>
            <a:off x="14883676" y="6872089"/>
            <a:ext cx="36195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5000"/>
          </a:p>
        </p:txBody>
      </p:sp>
      <p:sp>
        <p:nvSpPr>
          <p:cNvPr id="652" name="Equation"/>
          <p:cNvSpPr txBox="1"/>
          <p:nvPr/>
        </p:nvSpPr>
        <p:spPr>
          <a:xfrm>
            <a:off x="14904631" y="5585670"/>
            <a:ext cx="320041" cy="278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5000"/>
          </a:p>
        </p:txBody>
      </p:sp>
      <p:sp>
        <p:nvSpPr>
          <p:cNvPr id="653" name="Equation"/>
          <p:cNvSpPr txBox="1"/>
          <p:nvPr/>
        </p:nvSpPr>
        <p:spPr>
          <a:xfrm>
            <a:off x="16255844" y="3066513"/>
            <a:ext cx="36195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5000"/>
          </a:p>
        </p:txBody>
      </p:sp>
      <p:sp>
        <p:nvSpPr>
          <p:cNvPr id="654" name="Equation"/>
          <p:cNvSpPr txBox="1"/>
          <p:nvPr/>
        </p:nvSpPr>
        <p:spPr>
          <a:xfrm>
            <a:off x="16305373" y="9444233"/>
            <a:ext cx="262891" cy="278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τ</m:t>
                  </m:r>
                </m:oMath>
              </m:oMathPara>
            </a14:m>
            <a:endParaRPr sz="5000"/>
          </a:p>
        </p:txBody>
      </p:sp>
      <p:sp>
        <p:nvSpPr>
          <p:cNvPr id="655" name="Equation"/>
          <p:cNvSpPr txBox="1"/>
          <p:nvPr/>
        </p:nvSpPr>
        <p:spPr>
          <a:xfrm>
            <a:off x="13523535" y="9318960"/>
            <a:ext cx="521571" cy="5293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656" name="Equation"/>
          <p:cNvSpPr txBox="1"/>
          <p:nvPr/>
        </p:nvSpPr>
        <p:spPr>
          <a:xfrm>
            <a:off x="17742682" y="5510393"/>
            <a:ext cx="512104" cy="6172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657" name="Oval"/>
          <p:cNvSpPr/>
          <p:nvPr/>
        </p:nvSpPr>
        <p:spPr>
          <a:xfrm>
            <a:off x="14475570" y="7885424"/>
            <a:ext cx="1178163" cy="920239"/>
          </a:xfrm>
          <a:prstGeom prst="ellipse">
            <a:avLst/>
          </a:prstGeom>
          <a:ln w="50800">
            <a:solidFill>
              <a:srgbClr val="3D77F8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cxnSp>
        <p:nvCxnSpPr>
          <p:cNvPr id="658" name="Connection Line"/>
          <p:cNvCxnSpPr>
            <a:stCxn id="655" idx="0"/>
            <a:endCxn id="657" idx="0"/>
          </p:cNvCxnSpPr>
          <p:nvPr/>
        </p:nvCxnSpPr>
        <p:spPr>
          <a:xfrm flipV="1">
            <a:off x="13784320" y="8345543"/>
            <a:ext cx="1280332" cy="1238073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59" name="Connection Line"/>
          <p:cNvCxnSpPr>
            <a:stCxn id="648" idx="0"/>
            <a:endCxn id="657" idx="0"/>
          </p:cNvCxnSpPr>
          <p:nvPr/>
        </p:nvCxnSpPr>
        <p:spPr>
          <a:xfrm flipH="1" flipV="1">
            <a:off x="15064651" y="8345543"/>
            <a:ext cx="1372169" cy="1238074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60" name="Connection Line"/>
          <p:cNvCxnSpPr>
            <a:stCxn id="657" idx="0"/>
            <a:endCxn id="645" idx="0"/>
          </p:cNvCxnSpPr>
          <p:nvPr/>
        </p:nvCxnSpPr>
        <p:spPr>
          <a:xfrm flipV="1">
            <a:off x="15064651" y="7035297"/>
            <a:ext cx="1" cy="1310247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61" name="Connection Line"/>
          <p:cNvCxnSpPr>
            <a:stCxn id="645" idx="0"/>
            <a:endCxn id="644" idx="0"/>
          </p:cNvCxnSpPr>
          <p:nvPr/>
        </p:nvCxnSpPr>
        <p:spPr>
          <a:xfrm flipV="1">
            <a:off x="15064651" y="5725053"/>
            <a:ext cx="1" cy="1310245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62" name="Connection Line"/>
          <p:cNvCxnSpPr>
            <a:stCxn id="644" idx="0"/>
            <a:endCxn id="646" idx="0"/>
          </p:cNvCxnSpPr>
          <p:nvPr/>
        </p:nvCxnSpPr>
        <p:spPr>
          <a:xfrm flipV="1">
            <a:off x="15064651" y="4630116"/>
            <a:ext cx="1372169" cy="1094938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63" name="Connection Line"/>
          <p:cNvCxnSpPr>
            <a:stCxn id="656" idx="0"/>
            <a:endCxn id="646" idx="0"/>
          </p:cNvCxnSpPr>
          <p:nvPr/>
        </p:nvCxnSpPr>
        <p:spPr>
          <a:xfrm flipH="1" flipV="1">
            <a:off x="16436819" y="4630116"/>
            <a:ext cx="1561915" cy="1188891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64" name="Connection Line"/>
          <p:cNvCxnSpPr>
            <a:stCxn id="646" idx="0"/>
            <a:endCxn id="647" idx="0"/>
          </p:cNvCxnSpPr>
          <p:nvPr/>
        </p:nvCxnSpPr>
        <p:spPr>
          <a:xfrm flipV="1">
            <a:off x="16436819" y="3276697"/>
            <a:ext cx="1" cy="1353420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sp>
        <p:nvSpPr>
          <p:cNvPr id="706" name="Connection Line"/>
          <p:cNvSpPr/>
          <p:nvPr/>
        </p:nvSpPr>
        <p:spPr>
          <a:xfrm>
            <a:off x="16409192" y="10054918"/>
            <a:ext cx="27629" cy="462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666" name="Equation"/>
          <p:cNvSpPr txBox="1"/>
          <p:nvPr/>
        </p:nvSpPr>
        <p:spPr>
          <a:xfrm>
            <a:off x="16122019" y="10517866"/>
            <a:ext cx="542760" cy="5293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667" name="Equation"/>
          <p:cNvSpPr txBox="1"/>
          <p:nvPr/>
        </p:nvSpPr>
        <p:spPr>
          <a:xfrm>
            <a:off x="15888496" y="1979538"/>
            <a:ext cx="1096646" cy="4292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Loss</m:t>
                  </m:r>
                </m:oMath>
              </m:oMathPara>
            </a14:m>
            <a:endParaRPr sz="5000"/>
          </a:p>
        </p:txBody>
      </p:sp>
      <p:cxnSp>
        <p:nvCxnSpPr>
          <p:cNvPr id="668" name="Connection Line"/>
          <p:cNvCxnSpPr>
            <a:stCxn id="647" idx="0"/>
            <a:endCxn id="667" idx="0"/>
          </p:cNvCxnSpPr>
          <p:nvPr/>
        </p:nvCxnSpPr>
        <p:spPr>
          <a:xfrm flipV="1">
            <a:off x="16436819" y="2194168"/>
            <a:ext cx="1" cy="1082530"/>
          </a:xfrm>
          <a:prstGeom prst="straightConnector1">
            <a:avLst/>
          </a:prstGeom>
          <a:ln w="50800">
            <a:solidFill>
              <a:srgbClr val="3D77F8"/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sp>
        <p:nvSpPr>
          <p:cNvPr id="669" name="Oval"/>
          <p:cNvSpPr/>
          <p:nvPr/>
        </p:nvSpPr>
        <p:spPr>
          <a:xfrm>
            <a:off x="18186251" y="4169998"/>
            <a:ext cx="1178163" cy="920238"/>
          </a:xfrm>
          <a:prstGeom prst="ellips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70" name="Equation"/>
          <p:cNvSpPr txBox="1"/>
          <p:nvPr/>
        </p:nvSpPr>
        <p:spPr>
          <a:xfrm>
            <a:off x="18552447" y="4419931"/>
            <a:ext cx="44577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</m:oMath>
              </m:oMathPara>
            </a14:m>
            <a:endParaRPr sz="5000"/>
          </a:p>
        </p:txBody>
      </p:sp>
      <p:sp>
        <p:nvSpPr>
          <p:cNvPr id="671" name="Oval"/>
          <p:cNvSpPr/>
          <p:nvPr/>
        </p:nvSpPr>
        <p:spPr>
          <a:xfrm>
            <a:off x="20169381" y="3956341"/>
            <a:ext cx="1178163" cy="920239"/>
          </a:xfrm>
          <a:prstGeom prst="ellips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72" name="Equation"/>
          <p:cNvSpPr txBox="1"/>
          <p:nvPr/>
        </p:nvSpPr>
        <p:spPr>
          <a:xfrm>
            <a:off x="20535577" y="4206275"/>
            <a:ext cx="44577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</m:oMath>
              </m:oMathPara>
            </a14:m>
            <a:endParaRPr sz="5000"/>
          </a:p>
        </p:txBody>
      </p:sp>
      <p:sp>
        <p:nvSpPr>
          <p:cNvPr id="673" name="Oval"/>
          <p:cNvSpPr/>
          <p:nvPr/>
        </p:nvSpPr>
        <p:spPr>
          <a:xfrm>
            <a:off x="20169381" y="5807892"/>
            <a:ext cx="1178163" cy="920239"/>
          </a:xfrm>
          <a:prstGeom prst="ellips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74" name="Equation"/>
          <p:cNvSpPr txBox="1"/>
          <p:nvPr/>
        </p:nvSpPr>
        <p:spPr>
          <a:xfrm>
            <a:off x="20535577" y="6057826"/>
            <a:ext cx="44577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</m:oMath>
              </m:oMathPara>
            </a14:m>
            <a:endParaRPr sz="5000"/>
          </a:p>
        </p:txBody>
      </p:sp>
      <p:sp>
        <p:nvSpPr>
          <p:cNvPr id="675" name="Oval"/>
          <p:cNvSpPr/>
          <p:nvPr/>
        </p:nvSpPr>
        <p:spPr>
          <a:xfrm>
            <a:off x="20177681" y="7659444"/>
            <a:ext cx="1178163" cy="920238"/>
          </a:xfrm>
          <a:prstGeom prst="ellipse">
            <a:avLst/>
          </a:prstGeom>
          <a:ln w="50800">
            <a:solidFill>
              <a:srgbClr val="51F8FE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76" name="Equation"/>
          <p:cNvSpPr txBox="1"/>
          <p:nvPr/>
        </p:nvSpPr>
        <p:spPr>
          <a:xfrm>
            <a:off x="20535577" y="7909377"/>
            <a:ext cx="44577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</m:oMath>
              </m:oMathPara>
            </a14:m>
            <a:endParaRPr sz="5000"/>
          </a:p>
        </p:txBody>
      </p:sp>
      <p:sp>
        <p:nvSpPr>
          <p:cNvPr id="677" name="Oval"/>
          <p:cNvSpPr/>
          <p:nvPr/>
        </p:nvSpPr>
        <p:spPr>
          <a:xfrm>
            <a:off x="18059786" y="8724530"/>
            <a:ext cx="1178163" cy="920238"/>
          </a:xfrm>
          <a:prstGeom prst="ellipse">
            <a:avLst/>
          </a:prstGeom>
          <a:ln w="50800">
            <a:solidFill>
              <a:srgbClr val="FDACFF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78" name="Equation"/>
          <p:cNvSpPr txBox="1"/>
          <p:nvPr/>
        </p:nvSpPr>
        <p:spPr>
          <a:xfrm>
            <a:off x="18425982" y="8974463"/>
            <a:ext cx="44577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</m:oMath>
              </m:oMathPara>
            </a14:m>
            <a:endParaRPr sz="5000"/>
          </a:p>
        </p:txBody>
      </p:sp>
      <p:sp>
        <p:nvSpPr>
          <p:cNvPr id="679" name="Oval"/>
          <p:cNvSpPr/>
          <p:nvPr/>
        </p:nvSpPr>
        <p:spPr>
          <a:xfrm>
            <a:off x="18059786" y="10214501"/>
            <a:ext cx="1178163" cy="920238"/>
          </a:xfrm>
          <a:prstGeom prst="ellipse">
            <a:avLst/>
          </a:prstGeom>
          <a:ln w="50800">
            <a:solidFill>
              <a:srgbClr val="FDACFF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80" name="Oval"/>
          <p:cNvSpPr/>
          <p:nvPr/>
        </p:nvSpPr>
        <p:spPr>
          <a:xfrm>
            <a:off x="18186251" y="2401332"/>
            <a:ext cx="1178163" cy="920239"/>
          </a:xfrm>
          <a:prstGeom prst="ellips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681" name="Equation"/>
          <p:cNvSpPr txBox="1"/>
          <p:nvPr/>
        </p:nvSpPr>
        <p:spPr>
          <a:xfrm>
            <a:off x="18615311" y="2722068"/>
            <a:ext cx="320041" cy="278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5000"/>
          </a:p>
        </p:txBody>
      </p:sp>
      <p:sp>
        <p:nvSpPr>
          <p:cNvPr id="682" name="Equation"/>
          <p:cNvSpPr txBox="1"/>
          <p:nvPr/>
        </p:nvSpPr>
        <p:spPr>
          <a:xfrm>
            <a:off x="18467891" y="10464434"/>
            <a:ext cx="361951" cy="4203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5000"/>
          </a:p>
        </p:txBody>
      </p:sp>
      <p:cxnSp>
        <p:nvCxnSpPr>
          <p:cNvPr id="683" name="Connection Line"/>
          <p:cNvCxnSpPr>
            <a:stCxn id="646" idx="0"/>
            <a:endCxn id="680" idx="0"/>
          </p:cNvCxnSpPr>
          <p:nvPr/>
        </p:nvCxnSpPr>
        <p:spPr>
          <a:xfrm flipV="1">
            <a:off x="16436819" y="2861451"/>
            <a:ext cx="2338514" cy="1768666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sp>
        <p:nvSpPr>
          <p:cNvPr id="684" name="Line"/>
          <p:cNvSpPr/>
          <p:nvPr/>
        </p:nvSpPr>
        <p:spPr>
          <a:xfrm flipV="1">
            <a:off x="21725281" y="2306122"/>
            <a:ext cx="1" cy="8843783"/>
          </a:xfrm>
          <a:prstGeom prst="line">
            <a:avLst/>
          </a:prstGeom>
          <a:ln w="50800">
            <a:solidFill>
              <a:srgbClr val="6FC041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685" name="Backward"/>
          <p:cNvSpPr txBox="1"/>
          <p:nvPr/>
        </p:nvSpPr>
        <p:spPr>
          <a:xfrm>
            <a:off x="21908372" y="2163162"/>
            <a:ext cx="2347677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spcBef>
                <a:spcPts val="1400"/>
              </a:spcBef>
              <a:defRPr sz="3400">
                <a:solidFill>
                  <a:srgbClr val="3A3D43"/>
                </a:solidFill>
              </a:defRPr>
            </a:lvl1pPr>
          </a:lstStyle>
          <a:p>
            <a:pPr/>
            <a:r>
              <a:t>Backward</a:t>
            </a:r>
          </a:p>
        </p:txBody>
      </p:sp>
      <p:sp>
        <p:nvSpPr>
          <p:cNvPr id="686" name="Line"/>
          <p:cNvSpPr/>
          <p:nvPr/>
        </p:nvSpPr>
        <p:spPr>
          <a:xfrm flipV="1">
            <a:off x="13179497" y="2234642"/>
            <a:ext cx="1" cy="8843782"/>
          </a:xfrm>
          <a:prstGeom prst="line">
            <a:avLst/>
          </a:prstGeom>
          <a:ln w="50800">
            <a:solidFill>
              <a:srgbClr val="52A7F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687" name="Forward"/>
          <p:cNvSpPr txBox="1"/>
          <p:nvPr/>
        </p:nvSpPr>
        <p:spPr>
          <a:xfrm>
            <a:off x="13392801" y="1979538"/>
            <a:ext cx="1832555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spcBef>
                <a:spcPts val="1400"/>
              </a:spcBef>
              <a:defRPr sz="3400">
                <a:solidFill>
                  <a:srgbClr val="3A3D43"/>
                </a:solidFill>
              </a:defRPr>
            </a:lvl1pPr>
          </a:lstStyle>
          <a:p>
            <a:pPr/>
            <a:r>
              <a:t>Forward</a:t>
            </a:r>
          </a:p>
        </p:txBody>
      </p:sp>
      <p:cxnSp>
        <p:nvCxnSpPr>
          <p:cNvPr id="688" name="Connection Line"/>
          <p:cNvCxnSpPr>
            <a:stCxn id="644" idx="0"/>
            <a:endCxn id="669" idx="0"/>
          </p:cNvCxnSpPr>
          <p:nvPr/>
        </p:nvCxnSpPr>
        <p:spPr>
          <a:xfrm flipV="1">
            <a:off x="15064651" y="4630116"/>
            <a:ext cx="3710682" cy="1094938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89" name="Connection Line"/>
          <p:cNvCxnSpPr>
            <a:stCxn id="656" idx="0"/>
            <a:endCxn id="669" idx="0"/>
          </p:cNvCxnSpPr>
          <p:nvPr/>
        </p:nvCxnSpPr>
        <p:spPr>
          <a:xfrm flipV="1">
            <a:off x="17998733" y="4630116"/>
            <a:ext cx="776600" cy="1188891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90" name="Connection Line"/>
          <p:cNvCxnSpPr>
            <a:stCxn id="680" idx="0"/>
            <a:endCxn id="671" idx="0"/>
          </p:cNvCxnSpPr>
          <p:nvPr/>
        </p:nvCxnSpPr>
        <p:spPr>
          <a:xfrm>
            <a:off x="18775332" y="2861451"/>
            <a:ext cx="1983131" cy="1555010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91" name="Connection Line"/>
          <p:cNvCxnSpPr>
            <a:stCxn id="669" idx="0"/>
            <a:endCxn id="671" idx="0"/>
          </p:cNvCxnSpPr>
          <p:nvPr/>
        </p:nvCxnSpPr>
        <p:spPr>
          <a:xfrm flipV="1">
            <a:off x="18775332" y="4416460"/>
            <a:ext cx="1983131" cy="213657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92" name="Connection Line"/>
          <p:cNvCxnSpPr>
            <a:stCxn id="671" idx="0"/>
            <a:endCxn id="673" idx="0"/>
          </p:cNvCxnSpPr>
          <p:nvPr/>
        </p:nvCxnSpPr>
        <p:spPr>
          <a:xfrm>
            <a:off x="20758462" y="4416460"/>
            <a:ext cx="1" cy="1851552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93" name="Connection Line"/>
          <p:cNvCxnSpPr>
            <a:stCxn id="645" idx="0"/>
            <a:endCxn id="673" idx="0"/>
          </p:cNvCxnSpPr>
          <p:nvPr/>
        </p:nvCxnSpPr>
        <p:spPr>
          <a:xfrm flipV="1">
            <a:off x="15064651" y="6268011"/>
            <a:ext cx="5693812" cy="767287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94" name="Connection Line"/>
          <p:cNvCxnSpPr>
            <a:stCxn id="657" idx="0"/>
            <a:endCxn id="675" idx="0"/>
          </p:cNvCxnSpPr>
          <p:nvPr/>
        </p:nvCxnSpPr>
        <p:spPr>
          <a:xfrm flipV="1">
            <a:off x="15064651" y="8119562"/>
            <a:ext cx="5702112" cy="225982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95" name="Connection Line"/>
          <p:cNvCxnSpPr>
            <a:stCxn id="673" idx="0"/>
            <a:endCxn id="675" idx="0"/>
          </p:cNvCxnSpPr>
          <p:nvPr/>
        </p:nvCxnSpPr>
        <p:spPr>
          <a:xfrm>
            <a:off x="20758462" y="6268011"/>
            <a:ext cx="8301" cy="1851552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96" name="Connection Line"/>
          <p:cNvCxnSpPr>
            <a:stCxn id="655" idx="0"/>
            <a:endCxn id="677" idx="0"/>
          </p:cNvCxnSpPr>
          <p:nvPr/>
        </p:nvCxnSpPr>
        <p:spPr>
          <a:xfrm flipV="1">
            <a:off x="13784320" y="9184648"/>
            <a:ext cx="4864548" cy="398968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97" name="Connection Line"/>
          <p:cNvCxnSpPr>
            <a:stCxn id="675" idx="0"/>
            <a:endCxn id="677" idx="0"/>
          </p:cNvCxnSpPr>
          <p:nvPr/>
        </p:nvCxnSpPr>
        <p:spPr>
          <a:xfrm flipH="1">
            <a:off x="18648867" y="8119562"/>
            <a:ext cx="2117896" cy="1065087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98" name="Connection Line"/>
          <p:cNvCxnSpPr>
            <a:stCxn id="677" idx="0"/>
            <a:endCxn id="679" idx="0"/>
          </p:cNvCxnSpPr>
          <p:nvPr/>
        </p:nvCxnSpPr>
        <p:spPr>
          <a:xfrm>
            <a:off x="18648867" y="9184648"/>
            <a:ext cx="1" cy="1489973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cxnSp>
        <p:nvCxnSpPr>
          <p:cNvPr id="699" name="Connection Line"/>
          <p:cNvCxnSpPr>
            <a:stCxn id="679" idx="0"/>
            <a:endCxn id="700" idx="0"/>
          </p:cNvCxnSpPr>
          <p:nvPr/>
        </p:nvCxnSpPr>
        <p:spPr>
          <a:xfrm flipH="1">
            <a:off x="18648866" y="10674620"/>
            <a:ext cx="2" cy="1731706"/>
          </a:xfrm>
          <a:prstGeom prst="straightConnector1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</p:cxnSp>
      <p:sp>
        <p:nvSpPr>
          <p:cNvPr id="700" name="Equation"/>
          <p:cNvSpPr txBox="1"/>
          <p:nvPr/>
        </p:nvSpPr>
        <p:spPr>
          <a:xfrm>
            <a:off x="18142199" y="11679072"/>
            <a:ext cx="1013334" cy="14545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m:rPr>
                              <m:nor/>
                            </m:r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</m:den>
                  </m:f>
                </m:oMath>
              </m:oMathPara>
            </a14:m>
            <a:endParaRPr sz="5000"/>
          </a:p>
        </p:txBody>
      </p:sp>
      <p:sp>
        <p:nvSpPr>
          <p:cNvPr id="701" name="RJP for"/>
          <p:cNvSpPr txBox="1"/>
          <p:nvPr/>
        </p:nvSpPr>
        <p:spPr>
          <a:xfrm>
            <a:off x="18970714" y="1616539"/>
            <a:ext cx="1620067" cy="68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1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RJP for </a:t>
            </a:r>
            <a14:m>
              <m:oMath>
                <m:r>
                  <m:rPr>
                    <m:sty m:val="p"/>
                  </m:rPr>
                  <a:rPr xmlns:a="http://schemas.openxmlformats.org/drawingml/2006/main" sz="3800" i="1">
                    <a:solidFill>
                      <a:srgbClr val="EB5D57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endParaRPr>
              <a:solidFill>
                <a:srgbClr val="EC5D57"/>
              </a:solidFill>
            </a:endParaRPr>
          </a:p>
        </p:txBody>
      </p:sp>
      <p:sp>
        <p:nvSpPr>
          <p:cNvPr id="702" name="RJP for"/>
          <p:cNvSpPr txBox="1"/>
          <p:nvPr/>
        </p:nvSpPr>
        <p:spPr>
          <a:xfrm>
            <a:off x="17942343" y="3541132"/>
            <a:ext cx="1702192" cy="68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100">
                <a:solidFill>
                  <a:srgbClr val="B36AE1"/>
                </a:solidFill>
              </a:defRPr>
            </a:pPr>
            <a:r>
              <a:t>RJP for </a:t>
            </a:r>
            <a14:m>
              <m:oMath>
                <m:r>
                  <a:rPr xmlns:a="http://schemas.openxmlformats.org/drawingml/2006/main" sz="4000" i="1">
                    <a:solidFill>
                      <a:srgbClr val="B36AE1"/>
                    </a:solidFill>
                    <a:latin typeface="Cambria Math" panose="02040503050406030204" pitchFamily="18" charset="0"/>
                  </a:rPr>
                  <m:t>⋈</m:t>
                </m:r>
              </m:oMath>
            </a14:m>
          </a:p>
        </p:txBody>
      </p:sp>
      <p:sp>
        <p:nvSpPr>
          <p:cNvPr id="703" name="RJP for"/>
          <p:cNvSpPr txBox="1"/>
          <p:nvPr/>
        </p:nvSpPr>
        <p:spPr>
          <a:xfrm>
            <a:off x="18612965" y="5466733"/>
            <a:ext cx="1564434" cy="68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100">
                <a:solidFill>
                  <a:srgbClr val="F6D327"/>
                </a:solidFill>
              </a:defRPr>
            </a:pPr>
            <a:r>
              <a:t>RJP for </a:t>
            </a:r>
            <a14:m>
              <m:oMath>
                <m:r>
                  <a:rPr xmlns:a="http://schemas.openxmlformats.org/drawingml/2006/main" sz="3400" i="1">
                    <a:solidFill>
                      <a:srgbClr val="F5D326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</a:p>
        </p:txBody>
      </p:sp>
      <p:sp>
        <p:nvSpPr>
          <p:cNvPr id="704" name="RJP for"/>
          <p:cNvSpPr txBox="1"/>
          <p:nvPr/>
        </p:nvSpPr>
        <p:spPr>
          <a:xfrm>
            <a:off x="18713118" y="7216864"/>
            <a:ext cx="1620066" cy="68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100">
                <a:solidFill>
                  <a:srgbClr val="53F8FF"/>
                </a:solidFill>
              </a:defRPr>
            </a:pPr>
            <a:r>
              <a:t>RJP for </a:t>
            </a:r>
            <a14:m>
              <m:oMath>
                <m:r>
                  <m:rPr>
                    <m:sty m:val="p"/>
                  </m:rPr>
                  <a:rPr xmlns:a="http://schemas.openxmlformats.org/drawingml/2006/main" sz="3800" i="1">
                    <a:solidFill>
                      <a:srgbClr val="53F8FE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</a:p>
        </p:txBody>
      </p:sp>
      <p:sp>
        <p:nvSpPr>
          <p:cNvPr id="705" name="RJP for"/>
          <p:cNvSpPr txBox="1"/>
          <p:nvPr/>
        </p:nvSpPr>
        <p:spPr>
          <a:xfrm>
            <a:off x="19394081" y="9241296"/>
            <a:ext cx="1702191" cy="68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100">
                <a:solidFill>
                  <a:srgbClr val="FAACFF"/>
                </a:solidFill>
              </a:defRPr>
            </a:pPr>
            <a:r>
              <a:t>RJP for </a:t>
            </a:r>
            <a14:m>
              <m:oMath>
                <m:r>
                  <a:rPr xmlns:a="http://schemas.openxmlformats.org/drawingml/2006/main" sz="4000" i="1">
                    <a:solidFill>
                      <a:srgbClr val="F9ACFE"/>
                    </a:solidFill>
                    <a:latin typeface="Cambria Math" panose="02040503050406030204" pitchFamily="18" charset="0"/>
                  </a:rPr>
                  <m:t>⋈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ontribution #4: Evaluation of sparse ML on Relational Engine"/>
          <p:cNvSpPr txBox="1"/>
          <p:nvPr>
            <p:ph type="title"/>
          </p:nvPr>
        </p:nvSpPr>
        <p:spPr>
          <a:xfrm>
            <a:off x="449867" y="5505053"/>
            <a:ext cx="23484267" cy="1688270"/>
          </a:xfrm>
          <a:prstGeom prst="rect">
            <a:avLst/>
          </a:prstGeom>
        </p:spPr>
        <p:txBody>
          <a:bodyPr/>
          <a:lstStyle>
            <a:lvl1pPr defTabSz="632579">
              <a:defRPr sz="6929"/>
            </a:lvl1pPr>
          </a:lstStyle>
          <a:p>
            <a:pPr/>
            <a:r>
              <a:t>Contribution #4: Evaluation of sparse ML on Relational Engine</a:t>
            </a:r>
          </a:p>
        </p:txBody>
      </p:sp>
      <p:sp>
        <p:nvSpPr>
          <p:cNvPr id="711" name="Slide Number"/>
          <p:cNvSpPr txBox="1"/>
          <p:nvPr>
            <p:ph type="sldNum" sz="quarter" idx="2"/>
          </p:nvPr>
        </p:nvSpPr>
        <p:spPr>
          <a:xfrm>
            <a:off x="11860426" y="13010554"/>
            <a:ext cx="645288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Experiment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Setup</a:t>
            </a:r>
          </a:p>
        </p:txBody>
      </p:sp>
      <p:sp>
        <p:nvSpPr>
          <p:cNvPr id="714" name="Three benchmarks on a high-performance relational engine - PlinyCompute*…"/>
          <p:cNvSpPr txBox="1"/>
          <p:nvPr>
            <p:ph type="body" idx="1"/>
          </p:nvPr>
        </p:nvSpPr>
        <p:spPr>
          <a:xfrm>
            <a:off x="620938" y="4212210"/>
            <a:ext cx="22367045" cy="8865661"/>
          </a:xfrm>
          <a:prstGeom prst="rect">
            <a:avLst/>
          </a:prstGeom>
        </p:spPr>
        <p:txBody>
          <a:bodyPr anchor="t"/>
          <a:lstStyle/>
          <a:p>
            <a:pPr/>
            <a:r>
              <a:t>Three benchmarks on a high-performance relational engine - </a:t>
            </a:r>
            <a:r>
              <a:rPr i="1"/>
              <a:t>PlinyCompute*</a:t>
            </a:r>
            <a:endParaRPr i="1"/>
          </a:p>
          <a:p>
            <a:pPr lvl="1"/>
            <a:r>
              <a:t>Non-Negative Matrix Factorization (NNMF) </a:t>
            </a:r>
          </a:p>
          <a:p>
            <a:pPr lvl="1"/>
            <a:r>
              <a:t>Graph Convolutional Networks (GCN) </a:t>
            </a:r>
          </a:p>
          <a:p>
            <a:pPr lvl="1"/>
            <a:r>
              <a:t>Large-scale Knowledge Graph Embeddings (KGE) </a:t>
            </a:r>
          </a:p>
          <a:p>
            <a:pPr/>
            <a:r>
              <a:t>A Python tool for relational computation auto-differentiation</a:t>
            </a:r>
          </a:p>
          <a:p>
            <a:pPr lvl="1"/>
            <a:r>
              <a:t>Generated auto-diff computation can be easily imported to a relational engine</a:t>
            </a:r>
          </a:p>
          <a:p>
            <a:pPr/>
            <a:r>
              <a:t>AWS m5.4xlarge instances (1 to 16 nodes) </a:t>
            </a:r>
          </a:p>
          <a:p>
            <a:pPr lvl="1"/>
            <a:r>
              <a:t>Intel Xeon Platinum CPU with 20 cores</a:t>
            </a:r>
          </a:p>
          <a:p>
            <a:pPr lvl="1"/>
            <a:r>
              <a:t>64GB DDR4 memory, 512GB general SSD</a:t>
            </a:r>
          </a:p>
        </p:txBody>
      </p:sp>
      <p:sp>
        <p:nvSpPr>
          <p:cNvPr id="715" name="Slide Number"/>
          <p:cNvSpPr txBox="1"/>
          <p:nvPr>
            <p:ph type="sldNum" sz="quarter" idx="2"/>
          </p:nvPr>
        </p:nvSpPr>
        <p:spPr>
          <a:xfrm>
            <a:off x="11856108" y="13010554"/>
            <a:ext cx="653924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6" name="A relational system, equipped with this auto-diff technology, could show better scalability than other systems?"/>
          <p:cNvSpPr txBox="1"/>
          <p:nvPr/>
        </p:nvSpPr>
        <p:spPr>
          <a:xfrm>
            <a:off x="473284" y="2202328"/>
            <a:ext cx="23678516" cy="169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i="1"/>
            </a:lvl1pPr>
          </a:lstStyle>
          <a:p>
            <a:pPr/>
            <a:r>
              <a:t>A relational system, equipped with this auto-diff technology, could show better scalability than other systems?</a:t>
            </a:r>
          </a:p>
        </p:txBody>
      </p:sp>
      <p:sp>
        <p:nvSpPr>
          <p:cNvPr id="717" name="Rounded Rectangle"/>
          <p:cNvSpPr/>
          <p:nvPr/>
        </p:nvSpPr>
        <p:spPr>
          <a:xfrm>
            <a:off x="324467" y="1947066"/>
            <a:ext cx="23735066" cy="2202801"/>
          </a:xfrm>
          <a:prstGeom prst="roundRect">
            <a:avLst>
              <a:gd name="adj" fmla="val 16099"/>
            </a:avLst>
          </a:prstGeom>
          <a:ln w="63500">
            <a:solidFill>
              <a:srgbClr val="1F37AD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pic>
        <p:nvPicPr>
          <p:cNvPr id="7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69715" y="10623182"/>
            <a:ext cx="3205900" cy="2944955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[Jia et al, SIGMOD’18]"/>
          <p:cNvSpPr txBox="1"/>
          <p:nvPr/>
        </p:nvSpPr>
        <p:spPr>
          <a:xfrm>
            <a:off x="18180752" y="5795164"/>
            <a:ext cx="5989321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/>
            <a:r>
              <a:t>[Jia et al, SIGMOD’18]</a:t>
            </a:r>
          </a:p>
        </p:txBody>
      </p:sp>
      <p:sp>
        <p:nvSpPr>
          <p:cNvPr id="720" name="*All the RA operators, RJP rules and related implementation can be easily  incorporated into any relational system."/>
          <p:cNvSpPr txBox="1"/>
          <p:nvPr/>
        </p:nvSpPr>
        <p:spPr>
          <a:xfrm>
            <a:off x="404555" y="12623281"/>
            <a:ext cx="19111469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400"/>
              </a:spcBef>
              <a:defRPr i="1" sz="3000">
                <a:solidFill>
                  <a:srgbClr val="3A3D43"/>
                </a:solidFill>
              </a:defRPr>
            </a:lvl1pPr>
          </a:lstStyle>
          <a:p>
            <a:pPr/>
            <a:r>
              <a:t>*All the RA operators, RJP rules and related implementation can be easily  incorporated into any relational system.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cal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</a:t>
            </a:r>
          </a:p>
        </p:txBody>
      </p:sp>
      <p:sp>
        <p:nvSpPr>
          <p:cNvPr id="725" name="Non-Negative Matrix Factorization: Better scalability than MPI and Dask…"/>
          <p:cNvSpPr txBox="1"/>
          <p:nvPr>
            <p:ph type="body" sz="half" idx="1"/>
          </p:nvPr>
        </p:nvSpPr>
        <p:spPr>
          <a:xfrm>
            <a:off x="371554" y="1645303"/>
            <a:ext cx="23111772" cy="3866670"/>
          </a:xfrm>
          <a:prstGeom prst="rect">
            <a:avLst/>
          </a:prstGeom>
        </p:spPr>
        <p:txBody>
          <a:bodyPr anchor="t"/>
          <a:lstStyle/>
          <a:p>
            <a:pPr/>
            <a:r>
              <a:t>Non-Negative Matrix Factorization: Better scalability than MPI and Dask </a:t>
            </a:r>
          </a:p>
          <a:p>
            <a:pPr/>
            <a:r>
              <a:t>Graph Convolutional Networks</a:t>
            </a:r>
          </a:p>
          <a:p>
            <a:pPr lvl="1"/>
            <a:r>
              <a:t>On ogbn-papers100M (0.1B, 1.6B) &amp; friendster (65.6M, 3.6B), better than DGL and Aligraph</a:t>
            </a:r>
          </a:p>
          <a:p>
            <a:pPr/>
            <a:r>
              <a:t>Large-scale Knowledge Graph Embeddings (KGE): Better scalability than DGL-KE</a:t>
            </a:r>
          </a:p>
        </p:txBody>
      </p:sp>
      <p:pic>
        <p:nvPicPr>
          <p:cNvPr id="7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65624" y="-32039"/>
            <a:ext cx="2989321" cy="156543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27" name="2D Column Chart"/>
          <p:cNvGraphicFramePr/>
          <p:nvPr/>
        </p:nvGraphicFramePr>
        <p:xfrm>
          <a:off x="2054799" y="6330950"/>
          <a:ext cx="9198260" cy="61187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728" name="Number of nodes"/>
          <p:cNvSpPr txBox="1"/>
          <p:nvPr/>
        </p:nvSpPr>
        <p:spPr>
          <a:xfrm>
            <a:off x="4694249" y="12670702"/>
            <a:ext cx="3678993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3763">
                <a:solidFill>
                  <a:srgbClr val="53585F"/>
                </a:solidFill>
              </a:defRPr>
            </a:lvl1pPr>
          </a:lstStyle>
          <a:p>
            <a:pPr/>
            <a:r>
              <a:t>Number of nodes</a:t>
            </a:r>
          </a:p>
        </p:txBody>
      </p:sp>
      <p:graphicFrame>
        <p:nvGraphicFramePr>
          <p:cNvPr id="729" name="2D Column Chart"/>
          <p:cNvGraphicFramePr/>
          <p:nvPr/>
        </p:nvGraphicFramePr>
        <p:xfrm>
          <a:off x="13305884" y="6330950"/>
          <a:ext cx="9222158" cy="61187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730" name="Number of nodes"/>
          <p:cNvSpPr txBox="1"/>
          <p:nvPr/>
        </p:nvSpPr>
        <p:spPr>
          <a:xfrm>
            <a:off x="15969232" y="12670702"/>
            <a:ext cx="3678993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3763">
                <a:solidFill>
                  <a:srgbClr val="53585F"/>
                </a:solidFill>
              </a:defRPr>
            </a:lvl1pPr>
          </a:lstStyle>
          <a:p>
            <a:pPr/>
            <a:r>
              <a:t>Number of nodes</a:t>
            </a:r>
          </a:p>
        </p:txBody>
      </p:sp>
      <p:sp>
        <p:nvSpPr>
          <p:cNvPr id="731" name="time…"/>
          <p:cNvSpPr txBox="1"/>
          <p:nvPr/>
        </p:nvSpPr>
        <p:spPr>
          <a:xfrm>
            <a:off x="265238" y="8179992"/>
            <a:ext cx="200008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962">
                <a:solidFill>
                  <a:srgbClr val="53585F"/>
                </a:solidFill>
              </a:defRPr>
            </a:pPr>
            <a:r>
              <a:t> time </a:t>
            </a:r>
          </a:p>
          <a:p>
            <a:pPr defTabSz="457200">
              <a:defRPr sz="3962">
                <a:solidFill>
                  <a:srgbClr val="53585F"/>
                </a:solidFill>
              </a:defRPr>
            </a:pPr>
            <a:r>
              <a:t>(Second)</a:t>
            </a:r>
          </a:p>
        </p:txBody>
      </p:sp>
      <p:sp>
        <p:nvSpPr>
          <p:cNvPr id="732" name="time…"/>
          <p:cNvSpPr txBox="1"/>
          <p:nvPr/>
        </p:nvSpPr>
        <p:spPr>
          <a:xfrm>
            <a:off x="11522160" y="8179992"/>
            <a:ext cx="200008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962">
                <a:solidFill>
                  <a:srgbClr val="53585F"/>
                </a:solidFill>
              </a:defRPr>
            </a:pPr>
            <a:r>
              <a:t> time </a:t>
            </a:r>
          </a:p>
          <a:p>
            <a:pPr defTabSz="457200">
              <a:defRPr sz="3962">
                <a:solidFill>
                  <a:srgbClr val="53585F"/>
                </a:solidFill>
              </a:defRPr>
            </a:pPr>
            <a:r>
              <a:t>(Second)</a:t>
            </a:r>
          </a:p>
        </p:txBody>
      </p:sp>
      <p:sp>
        <p:nvSpPr>
          <p:cNvPr id="733" name="ogbn-papers100M epoch time"/>
          <p:cNvSpPr txBox="1"/>
          <p:nvPr/>
        </p:nvSpPr>
        <p:spPr>
          <a:xfrm>
            <a:off x="3416221" y="5461910"/>
            <a:ext cx="6235049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3763">
                <a:solidFill>
                  <a:srgbClr val="53585F"/>
                </a:solidFill>
              </a:defRPr>
            </a:lvl1pPr>
          </a:lstStyle>
          <a:p>
            <a:pPr/>
            <a:r>
              <a:t>ogbn-papers100M epoch time</a:t>
            </a:r>
          </a:p>
        </p:txBody>
      </p:sp>
      <p:sp>
        <p:nvSpPr>
          <p:cNvPr id="734" name="friendster epoch time"/>
          <p:cNvSpPr txBox="1"/>
          <p:nvPr/>
        </p:nvSpPr>
        <p:spPr>
          <a:xfrm>
            <a:off x="15543382" y="5461910"/>
            <a:ext cx="4530693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3763">
                <a:solidFill>
                  <a:srgbClr val="53585F"/>
                </a:solidFill>
              </a:defRPr>
            </a:lvl1pPr>
          </a:lstStyle>
          <a:p>
            <a:pPr/>
            <a:r>
              <a:t>friendster epoch time</a:t>
            </a:r>
          </a:p>
        </p:txBody>
      </p:sp>
      <p:sp>
        <p:nvSpPr>
          <p:cNvPr id="735" name="OOM"/>
          <p:cNvSpPr txBox="1"/>
          <p:nvPr/>
        </p:nvSpPr>
        <p:spPr>
          <a:xfrm rot="16176055">
            <a:off x="7503523" y="10998193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36" name="OOM"/>
          <p:cNvSpPr txBox="1"/>
          <p:nvPr/>
        </p:nvSpPr>
        <p:spPr>
          <a:xfrm rot="16176055">
            <a:off x="6165968" y="10998193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37" name="OOM"/>
          <p:cNvSpPr txBox="1"/>
          <p:nvPr/>
        </p:nvSpPr>
        <p:spPr>
          <a:xfrm rot="16176055">
            <a:off x="4828413" y="10998193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38" name="OOM"/>
          <p:cNvSpPr txBox="1"/>
          <p:nvPr/>
        </p:nvSpPr>
        <p:spPr>
          <a:xfrm rot="16176055">
            <a:off x="4555478" y="10998193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39" name="OOM"/>
          <p:cNvSpPr txBox="1"/>
          <p:nvPr/>
        </p:nvSpPr>
        <p:spPr>
          <a:xfrm rot="16176055">
            <a:off x="3490857" y="10998193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40" name="OOM"/>
          <p:cNvSpPr txBox="1"/>
          <p:nvPr/>
        </p:nvSpPr>
        <p:spPr>
          <a:xfrm rot="16176055">
            <a:off x="3140087" y="10998193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41" name="OOM"/>
          <p:cNvSpPr txBox="1"/>
          <p:nvPr/>
        </p:nvSpPr>
        <p:spPr>
          <a:xfrm rot="16176055">
            <a:off x="20112283" y="10998193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42" name="OOM"/>
          <p:cNvSpPr txBox="1"/>
          <p:nvPr/>
        </p:nvSpPr>
        <p:spPr>
          <a:xfrm rot="16176055">
            <a:off x="18746250" y="10998193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43" name="OOM"/>
          <p:cNvSpPr txBox="1"/>
          <p:nvPr/>
        </p:nvSpPr>
        <p:spPr>
          <a:xfrm rot="16176055">
            <a:off x="17440951" y="10998193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44" name="OOM"/>
          <p:cNvSpPr txBox="1"/>
          <p:nvPr/>
        </p:nvSpPr>
        <p:spPr>
          <a:xfrm rot="16176055">
            <a:off x="17050366" y="10998193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45" name="OOM"/>
          <p:cNvSpPr txBox="1"/>
          <p:nvPr/>
        </p:nvSpPr>
        <p:spPr>
          <a:xfrm rot="16176055">
            <a:off x="16135651" y="10998193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46" name="OOM"/>
          <p:cNvSpPr txBox="1"/>
          <p:nvPr/>
        </p:nvSpPr>
        <p:spPr>
          <a:xfrm rot="16176055">
            <a:off x="15745066" y="10998193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47" name="OOM"/>
          <p:cNvSpPr txBox="1"/>
          <p:nvPr/>
        </p:nvSpPr>
        <p:spPr>
          <a:xfrm rot="16176055">
            <a:off x="14830351" y="10998193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748" name="OOM"/>
          <p:cNvSpPr txBox="1"/>
          <p:nvPr/>
        </p:nvSpPr>
        <p:spPr>
          <a:xfrm rot="16176055">
            <a:off x="14439767" y="10998193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pic>
        <p:nvPicPr>
          <p:cNvPr id="74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006834" y="1267432"/>
            <a:ext cx="3306902" cy="852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906421" y="2349833"/>
            <a:ext cx="3507728" cy="661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124954" y="98415"/>
            <a:ext cx="3978145" cy="1304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ontribution #5: Dense/sparse computation on Relational Engine"/>
          <p:cNvSpPr txBox="1"/>
          <p:nvPr>
            <p:ph type="title"/>
          </p:nvPr>
        </p:nvSpPr>
        <p:spPr>
          <a:xfrm>
            <a:off x="449867" y="5505053"/>
            <a:ext cx="23484267" cy="1688270"/>
          </a:xfrm>
          <a:prstGeom prst="rect">
            <a:avLst/>
          </a:prstGeom>
        </p:spPr>
        <p:txBody>
          <a:bodyPr/>
          <a:lstStyle>
            <a:lvl1pPr defTabSz="599717">
              <a:defRPr sz="6570"/>
            </a:lvl1pPr>
          </a:lstStyle>
          <a:p>
            <a:pPr/>
            <a:r>
              <a:t>Contribution #5: Dense/sparse computation on Relational Engine</a:t>
            </a:r>
          </a:p>
        </p:txBody>
      </p:sp>
      <p:sp>
        <p:nvSpPr>
          <p:cNvPr id="756" name="Slide Number"/>
          <p:cNvSpPr txBox="1"/>
          <p:nvPr>
            <p:ph type="sldNum" sz="quarter" idx="2"/>
          </p:nvPr>
        </p:nvSpPr>
        <p:spPr>
          <a:xfrm>
            <a:off x="11846964" y="13010554"/>
            <a:ext cx="672212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Future Work: 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Work: Motivation</a:t>
            </a:r>
          </a:p>
        </p:txBody>
      </p:sp>
      <p:sp>
        <p:nvSpPr>
          <p:cNvPr id="759" name="Relational Engine can solve the scalability issues of sparse ML computations…"/>
          <p:cNvSpPr txBox="1"/>
          <p:nvPr>
            <p:ph type="body" sz="half" idx="1"/>
          </p:nvPr>
        </p:nvSpPr>
        <p:spPr>
          <a:xfrm>
            <a:off x="1075285" y="2127975"/>
            <a:ext cx="21951848" cy="5374322"/>
          </a:xfrm>
          <a:prstGeom prst="rect">
            <a:avLst/>
          </a:prstGeom>
        </p:spPr>
        <p:txBody>
          <a:bodyPr anchor="t"/>
          <a:lstStyle/>
          <a:p>
            <a:pPr/>
            <a:r>
              <a:t>Relational Engine can solve the scalability issues of sparse ML computations</a:t>
            </a:r>
          </a:p>
          <a:p>
            <a:pPr/>
            <a:r>
              <a:t>However, it requires an expert to figure out how to implement them</a:t>
            </a:r>
          </a:p>
          <a:p>
            <a:pPr lvl="1"/>
            <a:r>
              <a:t>How to represent the data/model? Which part should be stored as dense or sparse?</a:t>
            </a:r>
          </a:p>
          <a:p>
            <a:pPr lvl="1"/>
            <a:r>
              <a:t>How to separate the dense and sparse part of a computation?</a:t>
            </a:r>
          </a:p>
          <a:p>
            <a:pPr lvl="1"/>
            <a:r>
              <a:t>How to implement sparse computation in a relational view?</a:t>
            </a:r>
          </a:p>
        </p:txBody>
      </p:sp>
      <p:sp>
        <p:nvSpPr>
          <p:cNvPr id="760" name="Slide Number"/>
          <p:cNvSpPr txBox="1"/>
          <p:nvPr>
            <p:ph type="sldNum" sz="quarter" idx="2"/>
          </p:nvPr>
        </p:nvSpPr>
        <p:spPr>
          <a:xfrm>
            <a:off x="11867538" y="13010554"/>
            <a:ext cx="631064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raph Convolution as an example"/>
          <p:cNvSpPr txBox="1"/>
          <p:nvPr>
            <p:ph type="title"/>
          </p:nvPr>
        </p:nvSpPr>
        <p:spPr>
          <a:xfrm>
            <a:off x="449866" y="11296"/>
            <a:ext cx="23484267" cy="1688271"/>
          </a:xfrm>
          <a:prstGeom prst="rect">
            <a:avLst/>
          </a:prstGeom>
        </p:spPr>
        <p:txBody>
          <a:bodyPr/>
          <a:lstStyle/>
          <a:p>
            <a:pPr/>
            <a:r>
              <a:t>Graph Convolution as an example</a:t>
            </a:r>
          </a:p>
        </p:txBody>
      </p:sp>
      <p:sp>
        <p:nvSpPr>
          <p:cNvPr id="765" name="Slide Number"/>
          <p:cNvSpPr txBox="1"/>
          <p:nvPr>
            <p:ph type="sldNum" sz="quarter" idx="2"/>
          </p:nvPr>
        </p:nvSpPr>
        <p:spPr>
          <a:xfrm>
            <a:off x="11846964" y="13010554"/>
            <a:ext cx="672212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6" name="Node (ID INT , vec VECTOR [2048])…"/>
          <p:cNvSpPr txBox="1"/>
          <p:nvPr/>
        </p:nvSpPr>
        <p:spPr>
          <a:xfrm>
            <a:off x="4523967" y="8221249"/>
            <a:ext cx="17155489" cy="423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defRPr sz="38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Node (ID </a:t>
            </a:r>
            <a:r>
              <a:rPr>
                <a:solidFill>
                  <a:srgbClr val="C53929"/>
                </a:solidFill>
              </a:rPr>
              <a:t>INT</a:t>
            </a:r>
            <a:r>
              <a:t> , vec </a:t>
            </a:r>
            <a:r>
              <a:rPr>
                <a:solidFill>
                  <a:srgbClr val="C53929"/>
                </a:solidFill>
              </a:rPr>
              <a:t>VECTOR</a:t>
            </a:r>
            <a:r>
              <a:t> [</a:t>
            </a:r>
            <a:r>
              <a:rPr>
                <a:solidFill>
                  <a:srgbClr val="C53929"/>
                </a:solidFill>
              </a:rPr>
              <a:t>2048</a:t>
            </a:r>
            <a:r>
              <a:t>])</a:t>
            </a:r>
          </a:p>
          <a:p>
            <a:pPr algn="l" defTabSz="457200">
              <a:defRPr sz="38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Edge (sourceID </a:t>
            </a:r>
            <a:r>
              <a:rPr>
                <a:solidFill>
                  <a:srgbClr val="C53929"/>
                </a:solidFill>
              </a:rPr>
              <a:t>INT</a:t>
            </a:r>
            <a:r>
              <a:t> , destID </a:t>
            </a:r>
            <a:r>
              <a:rPr>
                <a:solidFill>
                  <a:srgbClr val="C53929"/>
                </a:solidFill>
              </a:rPr>
              <a:t>INT</a:t>
            </a:r>
            <a:r>
              <a:t> )</a:t>
            </a:r>
          </a:p>
          <a:p>
            <a:pPr algn="l" defTabSz="457200">
              <a:defRPr sz="38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38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C53929"/>
                </a:solidFill>
              </a:rPr>
              <a:t>SELECT</a:t>
            </a:r>
            <a:r>
              <a:t> n1.ID </a:t>
            </a:r>
            <a:r>
              <a:rPr>
                <a:solidFill>
                  <a:srgbClr val="3F51B5"/>
                </a:solidFill>
              </a:rPr>
              <a:t>as</a:t>
            </a:r>
            <a:r>
              <a:t> n.ID , ReLU(</a:t>
            </a:r>
            <a:r>
              <a:rPr>
                <a:solidFill>
                  <a:srgbClr val="C53929"/>
                </a:solidFill>
              </a:rPr>
              <a:t>MAT_MUL</a:t>
            </a:r>
            <a:r>
              <a:t>(</a:t>
            </a:r>
            <a:r>
              <a:rPr>
                <a:solidFill>
                  <a:srgbClr val="C53929"/>
                </a:solidFill>
              </a:rPr>
              <a:t>AVG</a:t>
            </a:r>
            <a:r>
              <a:t>( Normalize(n2.vec)))) </a:t>
            </a:r>
            <a:r>
              <a:rPr>
                <a:solidFill>
                  <a:srgbClr val="3F51B5"/>
                </a:solidFill>
              </a:rPr>
              <a:t>as</a:t>
            </a:r>
            <a:r>
              <a:t> n.vec</a:t>
            </a:r>
          </a:p>
          <a:p>
            <a:pPr algn="l" defTabSz="457200">
              <a:defRPr sz="38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C53929"/>
                </a:solidFill>
              </a:rPr>
              <a:t>FROM</a:t>
            </a:r>
            <a:r>
              <a:t> Node </a:t>
            </a:r>
            <a:r>
              <a:rPr>
                <a:solidFill>
                  <a:srgbClr val="3F51B5"/>
                </a:solidFill>
              </a:rPr>
              <a:t>as</a:t>
            </a:r>
            <a:r>
              <a:t> n1 , Edge </a:t>
            </a:r>
            <a:r>
              <a:rPr>
                <a:solidFill>
                  <a:srgbClr val="3F51B5"/>
                </a:solidFill>
              </a:rPr>
              <a:t>as</a:t>
            </a:r>
            <a:r>
              <a:t> e , Node </a:t>
            </a:r>
            <a:r>
              <a:rPr>
                <a:solidFill>
                  <a:srgbClr val="3F51B5"/>
                </a:solidFill>
              </a:rPr>
              <a:t>as</a:t>
            </a:r>
            <a:r>
              <a:t> n2</a:t>
            </a:r>
          </a:p>
          <a:p>
            <a:pPr algn="l" defTabSz="457200">
              <a:defRPr sz="38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C53929"/>
                </a:solidFill>
              </a:rPr>
              <a:t>WHERE</a:t>
            </a:r>
            <a:r>
              <a:t> n1.ID = e.sourceID and n2.ID = e.destID</a:t>
            </a:r>
          </a:p>
          <a:p>
            <a:pPr algn="l" defTabSz="457200">
              <a:defRPr sz="3800">
                <a:solidFill>
                  <a:srgbClr val="C5392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GROUP</a:t>
            </a:r>
            <a:r>
              <a:rPr>
                <a:solidFill>
                  <a:srgbClr val="37474F"/>
                </a:solidFill>
              </a:rPr>
              <a:t> </a:t>
            </a:r>
            <a:r>
              <a:t>BY</a:t>
            </a:r>
            <a:r>
              <a:rPr>
                <a:solidFill>
                  <a:srgbClr val="37474F"/>
                </a:solidFill>
              </a:rPr>
              <a:t> n1.ID</a:t>
            </a:r>
          </a:p>
        </p:txBody>
      </p:sp>
      <p:grpSp>
        <p:nvGrpSpPr>
          <p:cNvPr id="772" name="Group"/>
          <p:cNvGrpSpPr/>
          <p:nvPr/>
        </p:nvGrpSpPr>
        <p:grpSpPr>
          <a:xfrm>
            <a:off x="7724057" y="6470559"/>
            <a:ext cx="10755309" cy="3062156"/>
            <a:chOff x="0" y="0"/>
            <a:chExt cx="10755307" cy="3062155"/>
          </a:xfrm>
        </p:grpSpPr>
        <p:sp>
          <p:nvSpPr>
            <p:cNvPr id="767" name="Line"/>
            <p:cNvSpPr/>
            <p:nvPr/>
          </p:nvSpPr>
          <p:spPr>
            <a:xfrm>
              <a:off x="0" y="2428644"/>
              <a:ext cx="4646076" cy="1"/>
            </a:xfrm>
            <a:prstGeom prst="line">
              <a:avLst/>
            </a:prstGeom>
            <a:noFill/>
            <a:ln w="88900" cap="flat">
              <a:solidFill>
                <a:srgbClr val="3D77F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grpSp>
          <p:nvGrpSpPr>
            <p:cNvPr id="770" name="Group"/>
            <p:cNvGrpSpPr/>
            <p:nvPr/>
          </p:nvGrpSpPr>
          <p:grpSpPr>
            <a:xfrm>
              <a:off x="5520047" y="0"/>
              <a:ext cx="5235261" cy="3062156"/>
              <a:chOff x="0" y="0"/>
              <a:chExt cx="5235260" cy="3062155"/>
            </a:xfrm>
          </p:grpSpPr>
          <p:sp>
            <p:nvSpPr>
              <p:cNvPr id="768" name="Shape"/>
              <p:cNvSpPr/>
              <p:nvPr/>
            </p:nvSpPr>
            <p:spPr>
              <a:xfrm>
                <a:off x="0" y="0"/>
                <a:ext cx="5235261" cy="3062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89" y="5215"/>
                    </a:moveTo>
                    <a:lnTo>
                      <a:pt x="14531" y="0"/>
                    </a:lnTo>
                    <a:lnTo>
                      <a:pt x="14426" y="5502"/>
                    </a:lnTo>
                    <a:lnTo>
                      <a:pt x="18378" y="5044"/>
                    </a:lnTo>
                    <a:lnTo>
                      <a:pt x="17152" y="8244"/>
                    </a:lnTo>
                    <a:lnTo>
                      <a:pt x="21600" y="10625"/>
                    </a:lnTo>
                    <a:lnTo>
                      <a:pt x="17954" y="11978"/>
                    </a:lnTo>
                    <a:lnTo>
                      <a:pt x="19117" y="16895"/>
                    </a:lnTo>
                    <a:lnTo>
                      <a:pt x="15998" y="14849"/>
                    </a:lnTo>
                    <a:lnTo>
                      <a:pt x="15443" y="19033"/>
                    </a:lnTo>
                    <a:lnTo>
                      <a:pt x="13398" y="16875"/>
                    </a:lnTo>
                    <a:lnTo>
                      <a:pt x="12051" y="20667"/>
                    </a:lnTo>
                    <a:lnTo>
                      <a:pt x="10549" y="16846"/>
                    </a:lnTo>
                    <a:lnTo>
                      <a:pt x="7745" y="21600"/>
                    </a:lnTo>
                    <a:lnTo>
                      <a:pt x="7023" y="16502"/>
                    </a:lnTo>
                    <a:lnTo>
                      <a:pt x="3251" y="17992"/>
                    </a:lnTo>
                    <a:lnTo>
                      <a:pt x="4949" y="14654"/>
                    </a:lnTo>
                    <a:lnTo>
                      <a:pt x="152" y="14591"/>
                    </a:lnTo>
                    <a:lnTo>
                      <a:pt x="3022" y="11902"/>
                    </a:lnTo>
                    <a:lnTo>
                      <a:pt x="0" y="8781"/>
                    </a:lnTo>
                    <a:lnTo>
                      <a:pt x="4160" y="7895"/>
                    </a:lnTo>
                    <a:lnTo>
                      <a:pt x="180" y="2694"/>
                    </a:lnTo>
                    <a:lnTo>
                      <a:pt x="6742" y="6249"/>
                    </a:lnTo>
                    <a:lnTo>
                      <a:pt x="8143" y="2049"/>
                    </a:lnTo>
                    <a:lnTo>
                      <a:pt x="9516" y="3632"/>
                    </a:lnTo>
                    <a:lnTo>
                      <a:pt x="10889" y="5215"/>
                    </a:lnTo>
                    <a:close/>
                  </a:path>
                </a:pathLst>
              </a:custGeom>
              <a:solidFill>
                <a:srgbClr val="3D77F8"/>
              </a:solidFill>
              <a:ln w="508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769" name="Dense Representation"/>
              <p:cNvSpPr txBox="1"/>
              <p:nvPr/>
            </p:nvSpPr>
            <p:spPr>
              <a:xfrm>
                <a:off x="1110829" y="1012471"/>
                <a:ext cx="3036684" cy="10308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Dense Representation</a:t>
                </a:r>
              </a:p>
            </p:txBody>
          </p:sp>
        </p:grpSp>
        <p:sp>
          <p:nvSpPr>
            <p:cNvPr id="771" name="Line"/>
            <p:cNvSpPr/>
            <p:nvPr/>
          </p:nvSpPr>
          <p:spPr>
            <a:xfrm flipV="1">
              <a:off x="4115897" y="1609443"/>
              <a:ext cx="1424728" cy="129324"/>
            </a:xfrm>
            <a:prstGeom prst="line">
              <a:avLst/>
            </a:prstGeom>
            <a:noFill/>
            <a:ln w="101600" cap="flat">
              <a:solidFill>
                <a:srgbClr val="3D77F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grpSp>
        <p:nvGrpSpPr>
          <p:cNvPr id="778" name="Group"/>
          <p:cNvGrpSpPr/>
          <p:nvPr/>
        </p:nvGrpSpPr>
        <p:grpSpPr>
          <a:xfrm>
            <a:off x="11283141" y="6907904"/>
            <a:ext cx="12636549" cy="3758484"/>
            <a:chOff x="0" y="0"/>
            <a:chExt cx="12636548" cy="3758482"/>
          </a:xfrm>
        </p:grpSpPr>
        <p:sp>
          <p:nvSpPr>
            <p:cNvPr id="773" name="Line"/>
            <p:cNvSpPr/>
            <p:nvPr/>
          </p:nvSpPr>
          <p:spPr>
            <a:xfrm>
              <a:off x="0" y="3758482"/>
              <a:ext cx="8023593" cy="1"/>
            </a:xfrm>
            <a:prstGeom prst="line">
              <a:avLst/>
            </a:prstGeom>
            <a:noFill/>
            <a:ln w="88900" cap="flat">
              <a:solidFill>
                <a:srgbClr val="3D77F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grpSp>
          <p:nvGrpSpPr>
            <p:cNvPr id="776" name="Group"/>
            <p:cNvGrpSpPr/>
            <p:nvPr/>
          </p:nvGrpSpPr>
          <p:grpSpPr>
            <a:xfrm>
              <a:off x="7714696" y="0"/>
              <a:ext cx="4921853" cy="3062156"/>
              <a:chOff x="0" y="0"/>
              <a:chExt cx="4921852" cy="3062155"/>
            </a:xfrm>
          </p:grpSpPr>
          <p:sp>
            <p:nvSpPr>
              <p:cNvPr id="774" name="Shape"/>
              <p:cNvSpPr/>
              <p:nvPr/>
            </p:nvSpPr>
            <p:spPr>
              <a:xfrm>
                <a:off x="0" y="0"/>
                <a:ext cx="4921853" cy="3062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89" y="5215"/>
                    </a:moveTo>
                    <a:lnTo>
                      <a:pt x="14531" y="0"/>
                    </a:lnTo>
                    <a:lnTo>
                      <a:pt x="14426" y="5502"/>
                    </a:lnTo>
                    <a:lnTo>
                      <a:pt x="18378" y="5044"/>
                    </a:lnTo>
                    <a:lnTo>
                      <a:pt x="17152" y="8244"/>
                    </a:lnTo>
                    <a:lnTo>
                      <a:pt x="21600" y="10625"/>
                    </a:lnTo>
                    <a:lnTo>
                      <a:pt x="17954" y="11978"/>
                    </a:lnTo>
                    <a:lnTo>
                      <a:pt x="19117" y="16895"/>
                    </a:lnTo>
                    <a:lnTo>
                      <a:pt x="15998" y="14849"/>
                    </a:lnTo>
                    <a:lnTo>
                      <a:pt x="15443" y="19033"/>
                    </a:lnTo>
                    <a:lnTo>
                      <a:pt x="13398" y="16875"/>
                    </a:lnTo>
                    <a:lnTo>
                      <a:pt x="12051" y="20667"/>
                    </a:lnTo>
                    <a:lnTo>
                      <a:pt x="10549" y="16846"/>
                    </a:lnTo>
                    <a:lnTo>
                      <a:pt x="7745" y="21600"/>
                    </a:lnTo>
                    <a:lnTo>
                      <a:pt x="7023" y="16502"/>
                    </a:lnTo>
                    <a:lnTo>
                      <a:pt x="3251" y="17992"/>
                    </a:lnTo>
                    <a:lnTo>
                      <a:pt x="4949" y="14654"/>
                    </a:lnTo>
                    <a:lnTo>
                      <a:pt x="152" y="14591"/>
                    </a:lnTo>
                    <a:lnTo>
                      <a:pt x="3022" y="11902"/>
                    </a:lnTo>
                    <a:lnTo>
                      <a:pt x="0" y="8781"/>
                    </a:lnTo>
                    <a:lnTo>
                      <a:pt x="4160" y="7895"/>
                    </a:lnTo>
                    <a:lnTo>
                      <a:pt x="180" y="2694"/>
                    </a:lnTo>
                    <a:lnTo>
                      <a:pt x="6742" y="6249"/>
                    </a:lnTo>
                    <a:lnTo>
                      <a:pt x="8143" y="2049"/>
                    </a:lnTo>
                    <a:lnTo>
                      <a:pt x="9516" y="3632"/>
                    </a:lnTo>
                    <a:lnTo>
                      <a:pt x="10889" y="5215"/>
                    </a:lnTo>
                    <a:close/>
                  </a:path>
                </a:pathLst>
              </a:custGeom>
              <a:solidFill>
                <a:srgbClr val="3D77F8"/>
              </a:solidFill>
              <a:ln w="508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775" name="Dense Computation"/>
              <p:cNvSpPr txBox="1"/>
              <p:nvPr/>
            </p:nvSpPr>
            <p:spPr>
              <a:xfrm>
                <a:off x="1044329" y="1012471"/>
                <a:ext cx="2854894" cy="10308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Dense Computation</a:t>
                </a:r>
              </a:p>
            </p:txBody>
          </p:sp>
        </p:grpSp>
        <p:sp>
          <p:nvSpPr>
            <p:cNvPr id="777" name="Line"/>
            <p:cNvSpPr/>
            <p:nvPr/>
          </p:nvSpPr>
          <p:spPr>
            <a:xfrm flipV="1">
              <a:off x="6109251" y="2241162"/>
              <a:ext cx="1551336" cy="722450"/>
            </a:xfrm>
            <a:prstGeom prst="line">
              <a:avLst/>
            </a:prstGeom>
            <a:noFill/>
            <a:ln w="101600" cap="flat">
              <a:solidFill>
                <a:srgbClr val="3D77F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grpSp>
        <p:nvGrpSpPr>
          <p:cNvPr id="784" name="Group"/>
          <p:cNvGrpSpPr/>
          <p:nvPr/>
        </p:nvGrpSpPr>
        <p:grpSpPr>
          <a:xfrm>
            <a:off x="88786" y="8630693"/>
            <a:ext cx="11510124" cy="2925033"/>
            <a:chOff x="0" y="0"/>
            <a:chExt cx="11510123" cy="2925031"/>
          </a:xfrm>
        </p:grpSpPr>
        <p:sp>
          <p:nvSpPr>
            <p:cNvPr id="779" name="Line"/>
            <p:cNvSpPr/>
            <p:nvPr/>
          </p:nvSpPr>
          <p:spPr>
            <a:xfrm>
              <a:off x="5844334" y="857572"/>
              <a:ext cx="5665790" cy="1"/>
            </a:xfrm>
            <a:prstGeom prst="line">
              <a:avLst/>
            </a:prstGeom>
            <a:noFill/>
            <a:ln w="88900" cap="flat">
              <a:solidFill>
                <a:srgbClr val="132067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grpSp>
          <p:nvGrpSpPr>
            <p:cNvPr id="782" name="Group"/>
            <p:cNvGrpSpPr/>
            <p:nvPr/>
          </p:nvGrpSpPr>
          <p:grpSpPr>
            <a:xfrm>
              <a:off x="0" y="0"/>
              <a:ext cx="4736333" cy="2925032"/>
              <a:chOff x="0" y="0"/>
              <a:chExt cx="4736332" cy="2925031"/>
            </a:xfrm>
          </p:grpSpPr>
          <p:sp>
            <p:nvSpPr>
              <p:cNvPr id="780" name="Shape"/>
              <p:cNvSpPr/>
              <p:nvPr/>
            </p:nvSpPr>
            <p:spPr>
              <a:xfrm>
                <a:off x="0" y="0"/>
                <a:ext cx="4736333" cy="2925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89" y="5215"/>
                    </a:moveTo>
                    <a:lnTo>
                      <a:pt x="14531" y="0"/>
                    </a:lnTo>
                    <a:lnTo>
                      <a:pt x="14426" y="5502"/>
                    </a:lnTo>
                    <a:lnTo>
                      <a:pt x="18378" y="5044"/>
                    </a:lnTo>
                    <a:lnTo>
                      <a:pt x="17152" y="8244"/>
                    </a:lnTo>
                    <a:lnTo>
                      <a:pt x="21600" y="10625"/>
                    </a:lnTo>
                    <a:lnTo>
                      <a:pt x="17954" y="11978"/>
                    </a:lnTo>
                    <a:lnTo>
                      <a:pt x="19117" y="16895"/>
                    </a:lnTo>
                    <a:lnTo>
                      <a:pt x="15998" y="14849"/>
                    </a:lnTo>
                    <a:lnTo>
                      <a:pt x="15443" y="19033"/>
                    </a:lnTo>
                    <a:lnTo>
                      <a:pt x="13398" y="16875"/>
                    </a:lnTo>
                    <a:lnTo>
                      <a:pt x="12051" y="20667"/>
                    </a:lnTo>
                    <a:lnTo>
                      <a:pt x="10549" y="16846"/>
                    </a:lnTo>
                    <a:lnTo>
                      <a:pt x="7745" y="21600"/>
                    </a:lnTo>
                    <a:lnTo>
                      <a:pt x="7023" y="16502"/>
                    </a:lnTo>
                    <a:lnTo>
                      <a:pt x="3251" y="17992"/>
                    </a:lnTo>
                    <a:lnTo>
                      <a:pt x="4949" y="14654"/>
                    </a:lnTo>
                    <a:lnTo>
                      <a:pt x="152" y="14591"/>
                    </a:lnTo>
                    <a:lnTo>
                      <a:pt x="3022" y="11902"/>
                    </a:lnTo>
                    <a:lnTo>
                      <a:pt x="0" y="8781"/>
                    </a:lnTo>
                    <a:lnTo>
                      <a:pt x="4160" y="7895"/>
                    </a:lnTo>
                    <a:lnTo>
                      <a:pt x="180" y="2694"/>
                    </a:lnTo>
                    <a:lnTo>
                      <a:pt x="6742" y="6249"/>
                    </a:lnTo>
                    <a:lnTo>
                      <a:pt x="8143" y="2049"/>
                    </a:lnTo>
                    <a:lnTo>
                      <a:pt x="9516" y="3632"/>
                    </a:lnTo>
                    <a:lnTo>
                      <a:pt x="10889" y="5215"/>
                    </a:lnTo>
                    <a:close/>
                  </a:path>
                </a:pathLst>
              </a:custGeom>
              <a:solidFill>
                <a:srgbClr val="132067"/>
              </a:solidFill>
              <a:ln w="508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781" name="Sparse Representation"/>
              <p:cNvSpPr txBox="1"/>
              <p:nvPr/>
            </p:nvSpPr>
            <p:spPr>
              <a:xfrm>
                <a:off x="1004965" y="967132"/>
                <a:ext cx="2747284" cy="9847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Sparse Representation</a:t>
                </a:r>
              </a:p>
            </p:txBody>
          </p:sp>
        </p:grpSp>
        <p:sp>
          <p:nvSpPr>
            <p:cNvPr id="783" name="Line"/>
            <p:cNvSpPr/>
            <p:nvPr/>
          </p:nvSpPr>
          <p:spPr>
            <a:xfrm flipV="1">
              <a:off x="4571029" y="966244"/>
              <a:ext cx="1151715" cy="296362"/>
            </a:xfrm>
            <a:prstGeom prst="line">
              <a:avLst/>
            </a:prstGeom>
            <a:noFill/>
            <a:ln w="101600" cap="flat">
              <a:solidFill>
                <a:srgbClr val="13206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grpSp>
        <p:nvGrpSpPr>
          <p:cNvPr id="790" name="Group"/>
          <p:cNvGrpSpPr/>
          <p:nvPr/>
        </p:nvGrpSpPr>
        <p:grpSpPr>
          <a:xfrm>
            <a:off x="6474759" y="10621937"/>
            <a:ext cx="14896123" cy="3062157"/>
            <a:chOff x="0" y="0"/>
            <a:chExt cx="14896121" cy="3062155"/>
          </a:xfrm>
        </p:grpSpPr>
        <p:sp>
          <p:nvSpPr>
            <p:cNvPr id="785" name="Line"/>
            <p:cNvSpPr/>
            <p:nvPr/>
          </p:nvSpPr>
          <p:spPr>
            <a:xfrm>
              <a:off x="0" y="1222573"/>
              <a:ext cx="8776489" cy="1"/>
            </a:xfrm>
            <a:prstGeom prst="line">
              <a:avLst/>
            </a:prstGeom>
            <a:noFill/>
            <a:ln w="88900" cap="flat">
              <a:solidFill>
                <a:srgbClr val="132067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grpSp>
          <p:nvGrpSpPr>
            <p:cNvPr id="788" name="Group"/>
            <p:cNvGrpSpPr/>
            <p:nvPr/>
          </p:nvGrpSpPr>
          <p:grpSpPr>
            <a:xfrm>
              <a:off x="9974269" y="0"/>
              <a:ext cx="4921853" cy="3062156"/>
              <a:chOff x="0" y="0"/>
              <a:chExt cx="4921852" cy="3062155"/>
            </a:xfrm>
          </p:grpSpPr>
          <p:sp>
            <p:nvSpPr>
              <p:cNvPr id="786" name="Shape"/>
              <p:cNvSpPr/>
              <p:nvPr/>
            </p:nvSpPr>
            <p:spPr>
              <a:xfrm>
                <a:off x="0" y="0"/>
                <a:ext cx="4921853" cy="3062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89" y="5215"/>
                    </a:moveTo>
                    <a:lnTo>
                      <a:pt x="14531" y="0"/>
                    </a:lnTo>
                    <a:lnTo>
                      <a:pt x="14426" y="5502"/>
                    </a:lnTo>
                    <a:lnTo>
                      <a:pt x="18378" y="5044"/>
                    </a:lnTo>
                    <a:lnTo>
                      <a:pt x="17152" y="8244"/>
                    </a:lnTo>
                    <a:lnTo>
                      <a:pt x="21600" y="10625"/>
                    </a:lnTo>
                    <a:lnTo>
                      <a:pt x="17954" y="11978"/>
                    </a:lnTo>
                    <a:lnTo>
                      <a:pt x="19117" y="16895"/>
                    </a:lnTo>
                    <a:lnTo>
                      <a:pt x="15998" y="14849"/>
                    </a:lnTo>
                    <a:lnTo>
                      <a:pt x="15443" y="19033"/>
                    </a:lnTo>
                    <a:lnTo>
                      <a:pt x="13398" y="16875"/>
                    </a:lnTo>
                    <a:lnTo>
                      <a:pt x="12051" y="20667"/>
                    </a:lnTo>
                    <a:lnTo>
                      <a:pt x="10549" y="16846"/>
                    </a:lnTo>
                    <a:lnTo>
                      <a:pt x="7745" y="21600"/>
                    </a:lnTo>
                    <a:lnTo>
                      <a:pt x="7023" y="16502"/>
                    </a:lnTo>
                    <a:lnTo>
                      <a:pt x="3251" y="17992"/>
                    </a:lnTo>
                    <a:lnTo>
                      <a:pt x="4949" y="14654"/>
                    </a:lnTo>
                    <a:lnTo>
                      <a:pt x="152" y="14591"/>
                    </a:lnTo>
                    <a:lnTo>
                      <a:pt x="3022" y="11902"/>
                    </a:lnTo>
                    <a:lnTo>
                      <a:pt x="0" y="8781"/>
                    </a:lnTo>
                    <a:lnTo>
                      <a:pt x="4160" y="7895"/>
                    </a:lnTo>
                    <a:lnTo>
                      <a:pt x="180" y="2694"/>
                    </a:lnTo>
                    <a:lnTo>
                      <a:pt x="6742" y="6249"/>
                    </a:lnTo>
                    <a:lnTo>
                      <a:pt x="8143" y="2049"/>
                    </a:lnTo>
                    <a:lnTo>
                      <a:pt x="9516" y="3632"/>
                    </a:lnTo>
                    <a:lnTo>
                      <a:pt x="10889" y="5215"/>
                    </a:lnTo>
                    <a:close/>
                  </a:path>
                </a:pathLst>
              </a:custGeom>
              <a:solidFill>
                <a:srgbClr val="132067"/>
              </a:solidFill>
              <a:ln w="508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787" name="Sparse Computation"/>
              <p:cNvSpPr txBox="1"/>
              <p:nvPr/>
            </p:nvSpPr>
            <p:spPr>
              <a:xfrm>
                <a:off x="1044329" y="1012471"/>
                <a:ext cx="2854894" cy="10308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Sparse Computation</a:t>
                </a:r>
              </a:p>
            </p:txBody>
          </p:sp>
        </p:grpSp>
        <p:sp>
          <p:nvSpPr>
            <p:cNvPr id="789" name="Line"/>
            <p:cNvSpPr/>
            <p:nvPr/>
          </p:nvSpPr>
          <p:spPr>
            <a:xfrm>
              <a:off x="8939642" y="1178122"/>
              <a:ext cx="1143670" cy="413370"/>
            </a:xfrm>
            <a:prstGeom prst="line">
              <a:avLst/>
            </a:prstGeom>
            <a:noFill/>
            <a:ln w="101600" cap="flat">
              <a:solidFill>
                <a:srgbClr val="132067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791" name="Line"/>
          <p:cNvSpPr/>
          <p:nvPr/>
        </p:nvSpPr>
        <p:spPr>
          <a:xfrm>
            <a:off x="183102" y="6405729"/>
            <a:ext cx="23999936" cy="1"/>
          </a:xfrm>
          <a:prstGeom prst="line">
            <a:avLst/>
          </a:prstGeom>
          <a:ln w="63500">
            <a:solidFill>
              <a:srgbClr val="132067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792" name="Good way:"/>
          <p:cNvSpPr txBox="1"/>
          <p:nvPr/>
        </p:nvSpPr>
        <p:spPr>
          <a:xfrm>
            <a:off x="346460" y="6670443"/>
            <a:ext cx="2999106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/>
            <a:r>
              <a:t>Good way:</a:t>
            </a:r>
          </a:p>
        </p:txBody>
      </p:sp>
      <p:sp>
        <p:nvSpPr>
          <p:cNvPr id="793" name="Bad way:"/>
          <p:cNvSpPr txBox="1"/>
          <p:nvPr/>
        </p:nvSpPr>
        <p:spPr>
          <a:xfrm>
            <a:off x="391862" y="1271947"/>
            <a:ext cx="2552701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/>
            <a:r>
              <a:t>Bad way:</a:t>
            </a:r>
          </a:p>
        </p:txBody>
      </p:sp>
      <p:sp>
        <p:nvSpPr>
          <p:cNvPr id="794" name="Features (mat MATRIX [][])…"/>
          <p:cNvSpPr txBox="1"/>
          <p:nvPr/>
        </p:nvSpPr>
        <p:spPr>
          <a:xfrm>
            <a:off x="4346167" y="1963380"/>
            <a:ext cx="18714276" cy="364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defRPr sz="38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Features (mat </a:t>
            </a:r>
            <a:r>
              <a:rPr>
                <a:solidFill>
                  <a:srgbClr val="C53929"/>
                </a:solidFill>
              </a:rPr>
              <a:t>MATRIX </a:t>
            </a:r>
            <a:r>
              <a:t>[][])</a:t>
            </a:r>
          </a:p>
          <a:p>
            <a:pPr algn="l" defTabSz="457200">
              <a:defRPr sz="38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Adjacency (mat </a:t>
            </a:r>
            <a:r>
              <a:rPr>
                <a:solidFill>
                  <a:srgbClr val="C53929"/>
                </a:solidFill>
              </a:rPr>
              <a:t>MATRIX </a:t>
            </a:r>
            <a:r>
              <a:t>[][])</a:t>
            </a:r>
          </a:p>
          <a:p>
            <a:pPr algn="l" defTabSz="457200">
              <a:defRPr sz="38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Weight (mat </a:t>
            </a:r>
            <a:r>
              <a:rPr>
                <a:solidFill>
                  <a:srgbClr val="C53929"/>
                </a:solidFill>
              </a:rPr>
              <a:t>MATRIX </a:t>
            </a:r>
            <a:r>
              <a:t>[][])</a:t>
            </a:r>
          </a:p>
          <a:p>
            <a:pPr algn="l" defTabSz="457200">
              <a:defRPr sz="38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3800">
                <a:solidFill>
                  <a:srgbClr val="C5392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SELECT</a:t>
            </a:r>
            <a:r>
              <a:rPr>
                <a:solidFill>
                  <a:srgbClr val="37474F"/>
                </a:solidFill>
              </a:rPr>
              <a:t> ReLU(</a:t>
            </a:r>
            <a:r>
              <a:t>MAT_MUL</a:t>
            </a:r>
            <a:r>
              <a:rPr>
                <a:solidFill>
                  <a:srgbClr val="37474F"/>
                </a:solidFill>
              </a:rPr>
              <a:t> (Weight.mat, </a:t>
            </a:r>
            <a:r>
              <a:t>MAT_MUL</a:t>
            </a:r>
            <a:r>
              <a:rPr>
                <a:solidFill>
                  <a:srgbClr val="37474F"/>
                </a:solidFill>
              </a:rPr>
              <a:t>(Features.mat, Adjacency.mat))</a:t>
            </a:r>
          </a:p>
          <a:p>
            <a:pPr algn="l" defTabSz="457200">
              <a:defRPr sz="3800">
                <a:solidFill>
                  <a:srgbClr val="C5392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FROM</a:t>
            </a:r>
            <a:r>
              <a:rPr>
                <a:solidFill>
                  <a:srgbClr val="37474F"/>
                </a:solidFill>
              </a:rPr>
              <a:t> Features,</a:t>
            </a:r>
            <a:r>
              <a:t> </a:t>
            </a:r>
            <a:r>
              <a:rPr>
                <a:solidFill>
                  <a:srgbClr val="37474F"/>
                </a:solidFill>
              </a:rPr>
              <a:t>Adjacency, Weight</a:t>
            </a:r>
          </a:p>
        </p:txBody>
      </p:sp>
      <p:grpSp>
        <p:nvGrpSpPr>
          <p:cNvPr id="802" name="Group"/>
          <p:cNvGrpSpPr/>
          <p:nvPr/>
        </p:nvGrpSpPr>
        <p:grpSpPr>
          <a:xfrm>
            <a:off x="4531967" y="1501582"/>
            <a:ext cx="13879509" cy="3062156"/>
            <a:chOff x="0" y="0"/>
            <a:chExt cx="13879508" cy="3062155"/>
          </a:xfrm>
        </p:grpSpPr>
        <p:sp>
          <p:nvSpPr>
            <p:cNvPr id="795" name="Line"/>
            <p:cNvSpPr/>
            <p:nvPr/>
          </p:nvSpPr>
          <p:spPr>
            <a:xfrm>
              <a:off x="0" y="2458990"/>
              <a:ext cx="5235260" cy="1"/>
            </a:xfrm>
            <a:prstGeom prst="line">
              <a:avLst/>
            </a:prstGeom>
            <a:noFill/>
            <a:ln w="88900" cap="flat">
              <a:solidFill>
                <a:srgbClr val="3D77F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grpSp>
          <p:nvGrpSpPr>
            <p:cNvPr id="798" name="Group"/>
            <p:cNvGrpSpPr/>
            <p:nvPr/>
          </p:nvGrpSpPr>
          <p:grpSpPr>
            <a:xfrm>
              <a:off x="8644247" y="0"/>
              <a:ext cx="5235262" cy="3062156"/>
              <a:chOff x="0" y="0"/>
              <a:chExt cx="5235260" cy="3062155"/>
            </a:xfrm>
          </p:grpSpPr>
          <p:sp>
            <p:nvSpPr>
              <p:cNvPr id="796" name="Shape"/>
              <p:cNvSpPr/>
              <p:nvPr/>
            </p:nvSpPr>
            <p:spPr>
              <a:xfrm>
                <a:off x="0" y="0"/>
                <a:ext cx="5235261" cy="3062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89" y="5215"/>
                    </a:moveTo>
                    <a:lnTo>
                      <a:pt x="14531" y="0"/>
                    </a:lnTo>
                    <a:lnTo>
                      <a:pt x="14426" y="5502"/>
                    </a:lnTo>
                    <a:lnTo>
                      <a:pt x="18378" y="5044"/>
                    </a:lnTo>
                    <a:lnTo>
                      <a:pt x="17152" y="8244"/>
                    </a:lnTo>
                    <a:lnTo>
                      <a:pt x="21600" y="10625"/>
                    </a:lnTo>
                    <a:lnTo>
                      <a:pt x="17954" y="11978"/>
                    </a:lnTo>
                    <a:lnTo>
                      <a:pt x="19117" y="16895"/>
                    </a:lnTo>
                    <a:lnTo>
                      <a:pt x="15998" y="14849"/>
                    </a:lnTo>
                    <a:lnTo>
                      <a:pt x="15443" y="19033"/>
                    </a:lnTo>
                    <a:lnTo>
                      <a:pt x="13398" y="16875"/>
                    </a:lnTo>
                    <a:lnTo>
                      <a:pt x="12051" y="20667"/>
                    </a:lnTo>
                    <a:lnTo>
                      <a:pt x="10549" y="16846"/>
                    </a:lnTo>
                    <a:lnTo>
                      <a:pt x="7745" y="21600"/>
                    </a:lnTo>
                    <a:lnTo>
                      <a:pt x="7023" y="16502"/>
                    </a:lnTo>
                    <a:lnTo>
                      <a:pt x="3251" y="17992"/>
                    </a:lnTo>
                    <a:lnTo>
                      <a:pt x="4949" y="14654"/>
                    </a:lnTo>
                    <a:lnTo>
                      <a:pt x="152" y="14591"/>
                    </a:lnTo>
                    <a:lnTo>
                      <a:pt x="3022" y="11902"/>
                    </a:lnTo>
                    <a:lnTo>
                      <a:pt x="0" y="8781"/>
                    </a:lnTo>
                    <a:lnTo>
                      <a:pt x="4160" y="7895"/>
                    </a:lnTo>
                    <a:lnTo>
                      <a:pt x="180" y="2694"/>
                    </a:lnTo>
                    <a:lnTo>
                      <a:pt x="6742" y="6249"/>
                    </a:lnTo>
                    <a:lnTo>
                      <a:pt x="8143" y="2049"/>
                    </a:lnTo>
                    <a:lnTo>
                      <a:pt x="9516" y="3632"/>
                    </a:lnTo>
                    <a:lnTo>
                      <a:pt x="10889" y="5215"/>
                    </a:lnTo>
                    <a:close/>
                  </a:path>
                </a:pathLst>
              </a:custGeom>
              <a:solidFill>
                <a:srgbClr val="3D77F8"/>
              </a:solidFill>
              <a:ln w="508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797" name="Dense Representation"/>
              <p:cNvSpPr txBox="1"/>
              <p:nvPr/>
            </p:nvSpPr>
            <p:spPr>
              <a:xfrm>
                <a:off x="1110829" y="1012471"/>
                <a:ext cx="3036684" cy="10308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Dense Representation</a:t>
                </a:r>
              </a:p>
            </p:txBody>
          </p:sp>
        </p:grpSp>
        <p:sp>
          <p:nvSpPr>
            <p:cNvPr id="799" name="Line"/>
            <p:cNvSpPr/>
            <p:nvPr/>
          </p:nvSpPr>
          <p:spPr>
            <a:xfrm>
              <a:off x="6554297" y="1593370"/>
              <a:ext cx="1714349" cy="1"/>
            </a:xfrm>
            <a:prstGeom prst="line">
              <a:avLst/>
            </a:prstGeom>
            <a:noFill/>
            <a:ln w="101600" cap="flat">
              <a:solidFill>
                <a:srgbClr val="3D77F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800" name="Line"/>
            <p:cNvSpPr/>
            <p:nvPr/>
          </p:nvSpPr>
          <p:spPr>
            <a:xfrm>
              <a:off x="0" y="1729419"/>
              <a:ext cx="5741753" cy="1"/>
            </a:xfrm>
            <a:prstGeom prst="line">
              <a:avLst/>
            </a:prstGeom>
            <a:noFill/>
            <a:ln w="88900" cap="flat">
              <a:solidFill>
                <a:srgbClr val="3D77F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801" name="Line"/>
            <p:cNvSpPr/>
            <p:nvPr/>
          </p:nvSpPr>
          <p:spPr>
            <a:xfrm>
              <a:off x="0" y="1164948"/>
              <a:ext cx="5741753" cy="1"/>
            </a:xfrm>
            <a:prstGeom prst="line">
              <a:avLst/>
            </a:prstGeom>
            <a:noFill/>
            <a:ln w="88900" cap="flat">
              <a:solidFill>
                <a:srgbClr val="3D77F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grpSp>
        <p:nvGrpSpPr>
          <p:cNvPr id="808" name="Group"/>
          <p:cNvGrpSpPr/>
          <p:nvPr/>
        </p:nvGrpSpPr>
        <p:grpSpPr>
          <a:xfrm>
            <a:off x="7752541" y="1396104"/>
            <a:ext cx="16929149" cy="3615104"/>
            <a:chOff x="0" y="0"/>
            <a:chExt cx="16929148" cy="3615102"/>
          </a:xfrm>
        </p:grpSpPr>
        <p:sp>
          <p:nvSpPr>
            <p:cNvPr id="803" name="Line"/>
            <p:cNvSpPr/>
            <p:nvPr/>
          </p:nvSpPr>
          <p:spPr>
            <a:xfrm>
              <a:off x="0" y="3615102"/>
              <a:ext cx="14067793" cy="1"/>
            </a:xfrm>
            <a:prstGeom prst="line">
              <a:avLst/>
            </a:prstGeom>
            <a:noFill/>
            <a:ln w="88900" cap="flat">
              <a:solidFill>
                <a:srgbClr val="3D77F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grpSp>
          <p:nvGrpSpPr>
            <p:cNvPr id="806" name="Group"/>
            <p:cNvGrpSpPr/>
            <p:nvPr/>
          </p:nvGrpSpPr>
          <p:grpSpPr>
            <a:xfrm>
              <a:off x="12007296" y="0"/>
              <a:ext cx="4921853" cy="3062156"/>
              <a:chOff x="0" y="0"/>
              <a:chExt cx="4921852" cy="3062155"/>
            </a:xfrm>
          </p:grpSpPr>
          <p:sp>
            <p:nvSpPr>
              <p:cNvPr id="804" name="Shape"/>
              <p:cNvSpPr/>
              <p:nvPr/>
            </p:nvSpPr>
            <p:spPr>
              <a:xfrm>
                <a:off x="0" y="0"/>
                <a:ext cx="4921853" cy="3062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89" y="5215"/>
                    </a:moveTo>
                    <a:lnTo>
                      <a:pt x="14531" y="0"/>
                    </a:lnTo>
                    <a:lnTo>
                      <a:pt x="14426" y="5502"/>
                    </a:lnTo>
                    <a:lnTo>
                      <a:pt x="18378" y="5044"/>
                    </a:lnTo>
                    <a:lnTo>
                      <a:pt x="17152" y="8244"/>
                    </a:lnTo>
                    <a:lnTo>
                      <a:pt x="21600" y="10625"/>
                    </a:lnTo>
                    <a:lnTo>
                      <a:pt x="17954" y="11978"/>
                    </a:lnTo>
                    <a:lnTo>
                      <a:pt x="19117" y="16895"/>
                    </a:lnTo>
                    <a:lnTo>
                      <a:pt x="15998" y="14849"/>
                    </a:lnTo>
                    <a:lnTo>
                      <a:pt x="15443" y="19033"/>
                    </a:lnTo>
                    <a:lnTo>
                      <a:pt x="13398" y="16875"/>
                    </a:lnTo>
                    <a:lnTo>
                      <a:pt x="12051" y="20667"/>
                    </a:lnTo>
                    <a:lnTo>
                      <a:pt x="10549" y="16846"/>
                    </a:lnTo>
                    <a:lnTo>
                      <a:pt x="7745" y="21600"/>
                    </a:lnTo>
                    <a:lnTo>
                      <a:pt x="7023" y="16502"/>
                    </a:lnTo>
                    <a:lnTo>
                      <a:pt x="3251" y="17992"/>
                    </a:lnTo>
                    <a:lnTo>
                      <a:pt x="4949" y="14654"/>
                    </a:lnTo>
                    <a:lnTo>
                      <a:pt x="152" y="14591"/>
                    </a:lnTo>
                    <a:lnTo>
                      <a:pt x="3022" y="11902"/>
                    </a:lnTo>
                    <a:lnTo>
                      <a:pt x="0" y="8781"/>
                    </a:lnTo>
                    <a:lnTo>
                      <a:pt x="4160" y="7895"/>
                    </a:lnTo>
                    <a:lnTo>
                      <a:pt x="180" y="2694"/>
                    </a:lnTo>
                    <a:lnTo>
                      <a:pt x="6742" y="6249"/>
                    </a:lnTo>
                    <a:lnTo>
                      <a:pt x="8143" y="2049"/>
                    </a:lnTo>
                    <a:lnTo>
                      <a:pt x="9516" y="3632"/>
                    </a:lnTo>
                    <a:lnTo>
                      <a:pt x="10889" y="5215"/>
                    </a:lnTo>
                    <a:close/>
                  </a:path>
                </a:pathLst>
              </a:custGeom>
              <a:solidFill>
                <a:srgbClr val="3D77F8"/>
              </a:solidFill>
              <a:ln w="508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805" name="Dense Computation"/>
              <p:cNvSpPr txBox="1"/>
              <p:nvPr/>
            </p:nvSpPr>
            <p:spPr>
              <a:xfrm>
                <a:off x="1044329" y="1012471"/>
                <a:ext cx="2854894" cy="10308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Dense Computation</a:t>
                </a:r>
              </a:p>
            </p:txBody>
          </p:sp>
        </p:grpSp>
        <p:sp>
          <p:nvSpPr>
            <p:cNvPr id="807" name="Line"/>
            <p:cNvSpPr/>
            <p:nvPr/>
          </p:nvSpPr>
          <p:spPr>
            <a:xfrm flipV="1">
              <a:off x="10401851" y="2241162"/>
              <a:ext cx="1551336" cy="722450"/>
            </a:xfrm>
            <a:prstGeom prst="line">
              <a:avLst/>
            </a:prstGeom>
            <a:noFill/>
            <a:ln w="101600" cap="flat">
              <a:solidFill>
                <a:srgbClr val="3D77F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2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2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2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2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2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2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2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2" grpId="2"/>
      <p:bldP build="whole" bldLvl="1" animBg="1" rev="0" advAuto="0" spid="772" grpId="5"/>
      <p:bldP build="whole" bldLvl="1" animBg="1" rev="0" advAuto="0" spid="778" grpId="6"/>
      <p:bldP build="whole" bldLvl="1" animBg="1" rev="0" advAuto="0" spid="808" grpId="3"/>
      <p:bldP build="whole" bldLvl="1" animBg="1" rev="0" advAuto="0" spid="784" grpId="7"/>
      <p:bldP build="whole" bldLvl="1" animBg="1" rev="0" advAuto="0" spid="766" grpId="4"/>
      <p:bldP build="whole" bldLvl="1" animBg="1" rev="0" advAuto="0" spid="794" grpId="1"/>
      <p:bldP build="whole" bldLvl="1" animBg="1" rev="0" advAuto="0" spid="790" grpId="8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813" name="An algorithmic, automatic way to represent data and encode ML computations…"/>
          <p:cNvSpPr txBox="1"/>
          <p:nvPr>
            <p:ph type="body" idx="1"/>
          </p:nvPr>
        </p:nvSpPr>
        <p:spPr>
          <a:xfrm>
            <a:off x="1075285" y="2127975"/>
            <a:ext cx="22725208" cy="7416132"/>
          </a:xfrm>
          <a:prstGeom prst="rect">
            <a:avLst/>
          </a:prstGeom>
        </p:spPr>
        <p:txBody>
          <a:bodyPr anchor="t"/>
          <a:lstStyle/>
          <a:p>
            <a:pPr/>
            <a:r>
              <a:t>An algorithmic, automatic way to represent data and encode ML computations</a:t>
            </a:r>
          </a:p>
          <a:p>
            <a:pPr lvl="1"/>
            <a:r>
              <a:t>Represent data/model properly in relations through schema rewriting</a:t>
            </a:r>
          </a:p>
          <a:p>
            <a:pPr lvl="1"/>
            <a:r>
              <a:t>Separate dense computation and sparse computation</a:t>
            </a:r>
          </a:p>
          <a:p>
            <a:pPr lvl="1"/>
            <a:r>
              <a:t>Make the best use of execution engine to run the computation efficiently</a:t>
            </a:r>
          </a:p>
          <a:p>
            <a:pPr/>
            <a:r>
              <a:t>Compare with the state-of-the-art ML systems</a:t>
            </a:r>
          </a:p>
          <a:p>
            <a:pPr lvl="1"/>
            <a:r>
              <a:t>PyTorch, DeepSpeed, Colossal-AI</a:t>
            </a:r>
          </a:p>
        </p:txBody>
      </p:sp>
      <p:sp>
        <p:nvSpPr>
          <p:cNvPr id="814" name="Slide Number"/>
          <p:cNvSpPr txBox="1"/>
          <p:nvPr>
            <p:ph type="sldNum" sz="quarter" idx="2"/>
          </p:nvPr>
        </p:nvSpPr>
        <p:spPr>
          <a:xfrm>
            <a:off x="11845694" y="13010554"/>
            <a:ext cx="674752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196" y="9555562"/>
            <a:ext cx="9317540" cy="347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46826" y="10853239"/>
            <a:ext cx="6911710" cy="1320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919627" y="9665354"/>
            <a:ext cx="65024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Distributed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Distributed Machine Learning</a:t>
            </a:r>
          </a:p>
        </p:txBody>
      </p:sp>
      <p:sp>
        <p:nvSpPr>
          <p:cNvPr id="63" name="Data Parallel…"/>
          <p:cNvSpPr txBox="1"/>
          <p:nvPr>
            <p:ph type="body" idx="1"/>
          </p:nvPr>
        </p:nvSpPr>
        <p:spPr>
          <a:xfrm>
            <a:off x="1186827" y="7057816"/>
            <a:ext cx="22420420" cy="6375684"/>
          </a:xfrm>
          <a:prstGeom prst="rect">
            <a:avLst/>
          </a:prstGeom>
        </p:spPr>
        <p:txBody>
          <a:bodyPr/>
          <a:lstStyle/>
          <a:p>
            <a:pPr/>
            <a:r>
              <a:t>Data Parallel </a:t>
            </a:r>
          </a:p>
          <a:p>
            <a:pPr/>
          </a:p>
          <a:p>
            <a:pPr/>
            <a:r>
              <a:t>Model Parallel</a:t>
            </a:r>
          </a:p>
          <a:p>
            <a:pPr/>
          </a:p>
          <a:p>
            <a:pPr/>
            <a:r>
              <a:t>Tensor Parallel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981838" y="13010554"/>
            <a:ext cx="402464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" name="Machine"/>
          <p:cNvSpPr/>
          <p:nvPr/>
        </p:nvSpPr>
        <p:spPr>
          <a:xfrm>
            <a:off x="1330546" y="3680048"/>
            <a:ext cx="2364526" cy="692073"/>
          </a:xfrm>
          <a:prstGeom prst="rect">
            <a:avLst/>
          </a:prstGeom>
          <a:ln w="50800">
            <a:solidFill>
              <a:srgbClr val="1F37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Machine</a:t>
            </a:r>
          </a:p>
        </p:txBody>
      </p:sp>
      <p:sp>
        <p:nvSpPr>
          <p:cNvPr id="66" name="Machine"/>
          <p:cNvSpPr/>
          <p:nvPr/>
        </p:nvSpPr>
        <p:spPr>
          <a:xfrm>
            <a:off x="1330546" y="4693991"/>
            <a:ext cx="2364526" cy="692073"/>
          </a:xfrm>
          <a:prstGeom prst="rect">
            <a:avLst/>
          </a:prstGeom>
          <a:ln w="50800">
            <a:solidFill>
              <a:srgbClr val="1F37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Machine</a:t>
            </a:r>
          </a:p>
        </p:txBody>
      </p:sp>
      <p:sp>
        <p:nvSpPr>
          <p:cNvPr id="67" name="Rectangle"/>
          <p:cNvSpPr/>
          <p:nvPr/>
        </p:nvSpPr>
        <p:spPr>
          <a:xfrm>
            <a:off x="1020097" y="2358091"/>
            <a:ext cx="3018820" cy="3335987"/>
          </a:xfrm>
          <a:prstGeom prst="rect">
            <a:avLst/>
          </a:prstGeom>
          <a:ln w="50800">
            <a:solidFill>
              <a:srgbClr val="14216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2"/>
                </a:solidFill>
              </a:defRPr>
            </a:pPr>
          </a:p>
        </p:txBody>
      </p:sp>
      <p:sp>
        <p:nvSpPr>
          <p:cNvPr id="68" name="Machine"/>
          <p:cNvSpPr/>
          <p:nvPr/>
        </p:nvSpPr>
        <p:spPr>
          <a:xfrm>
            <a:off x="1347244" y="2666106"/>
            <a:ext cx="2364526" cy="692073"/>
          </a:xfrm>
          <a:prstGeom prst="rect">
            <a:avLst/>
          </a:prstGeom>
          <a:ln w="50800">
            <a:solidFill>
              <a:srgbClr val="1F37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Machine</a:t>
            </a:r>
          </a:p>
        </p:txBody>
      </p:sp>
      <p:sp>
        <p:nvSpPr>
          <p:cNvPr id="69" name="Machine"/>
          <p:cNvSpPr/>
          <p:nvPr/>
        </p:nvSpPr>
        <p:spPr>
          <a:xfrm>
            <a:off x="4924646" y="3680048"/>
            <a:ext cx="2364526" cy="692073"/>
          </a:xfrm>
          <a:prstGeom prst="rect">
            <a:avLst/>
          </a:prstGeom>
          <a:ln w="50800">
            <a:solidFill>
              <a:srgbClr val="1F37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Machine</a:t>
            </a:r>
          </a:p>
        </p:txBody>
      </p:sp>
      <p:sp>
        <p:nvSpPr>
          <p:cNvPr id="70" name="Machine"/>
          <p:cNvSpPr/>
          <p:nvPr/>
        </p:nvSpPr>
        <p:spPr>
          <a:xfrm>
            <a:off x="4924646" y="4693991"/>
            <a:ext cx="2364526" cy="692073"/>
          </a:xfrm>
          <a:prstGeom prst="rect">
            <a:avLst/>
          </a:prstGeom>
          <a:ln w="50800">
            <a:solidFill>
              <a:srgbClr val="1F37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Machine</a:t>
            </a:r>
          </a:p>
        </p:txBody>
      </p:sp>
      <p:sp>
        <p:nvSpPr>
          <p:cNvPr id="71" name="Rectangle"/>
          <p:cNvSpPr/>
          <p:nvPr/>
        </p:nvSpPr>
        <p:spPr>
          <a:xfrm>
            <a:off x="4614197" y="2358091"/>
            <a:ext cx="3018820" cy="3335987"/>
          </a:xfrm>
          <a:prstGeom prst="rect">
            <a:avLst/>
          </a:prstGeom>
          <a:ln w="50800">
            <a:solidFill>
              <a:srgbClr val="14216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2"/>
                </a:solidFill>
              </a:defRPr>
            </a:pPr>
          </a:p>
        </p:txBody>
      </p:sp>
      <p:sp>
        <p:nvSpPr>
          <p:cNvPr id="72" name="Machine"/>
          <p:cNvSpPr/>
          <p:nvPr/>
        </p:nvSpPr>
        <p:spPr>
          <a:xfrm>
            <a:off x="4941344" y="2666106"/>
            <a:ext cx="2364526" cy="692073"/>
          </a:xfrm>
          <a:prstGeom prst="rect">
            <a:avLst/>
          </a:prstGeom>
          <a:ln w="50800">
            <a:solidFill>
              <a:srgbClr val="1F37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Machine</a:t>
            </a:r>
          </a:p>
        </p:txBody>
      </p:sp>
      <p:sp>
        <p:nvSpPr>
          <p:cNvPr id="73" name="Data"/>
          <p:cNvSpPr/>
          <p:nvPr/>
        </p:nvSpPr>
        <p:spPr>
          <a:xfrm>
            <a:off x="9560179" y="2530076"/>
            <a:ext cx="1089830" cy="1438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Data</a:t>
            </a:r>
          </a:p>
        </p:txBody>
      </p:sp>
      <p:sp>
        <p:nvSpPr>
          <p:cNvPr id="74" name="Data"/>
          <p:cNvSpPr/>
          <p:nvPr/>
        </p:nvSpPr>
        <p:spPr>
          <a:xfrm>
            <a:off x="11058779" y="2530076"/>
            <a:ext cx="1089830" cy="1438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Data</a:t>
            </a:r>
          </a:p>
        </p:txBody>
      </p:sp>
      <p:sp>
        <p:nvSpPr>
          <p:cNvPr id="75" name="Data"/>
          <p:cNvSpPr/>
          <p:nvPr/>
        </p:nvSpPr>
        <p:spPr>
          <a:xfrm>
            <a:off x="12557379" y="2530076"/>
            <a:ext cx="1089830" cy="1438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Data</a:t>
            </a:r>
          </a:p>
        </p:txBody>
      </p:sp>
      <p:sp>
        <p:nvSpPr>
          <p:cNvPr id="76" name="Data"/>
          <p:cNvSpPr/>
          <p:nvPr/>
        </p:nvSpPr>
        <p:spPr>
          <a:xfrm>
            <a:off x="9560179" y="4083368"/>
            <a:ext cx="1089830" cy="1438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Data</a:t>
            </a:r>
          </a:p>
        </p:txBody>
      </p:sp>
      <p:sp>
        <p:nvSpPr>
          <p:cNvPr id="77" name="Data"/>
          <p:cNvSpPr/>
          <p:nvPr/>
        </p:nvSpPr>
        <p:spPr>
          <a:xfrm>
            <a:off x="11058779" y="4083368"/>
            <a:ext cx="1089830" cy="1438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Data</a:t>
            </a:r>
          </a:p>
        </p:txBody>
      </p:sp>
      <p:sp>
        <p:nvSpPr>
          <p:cNvPr id="78" name="Data"/>
          <p:cNvSpPr/>
          <p:nvPr/>
        </p:nvSpPr>
        <p:spPr>
          <a:xfrm>
            <a:off x="12557379" y="4083368"/>
            <a:ext cx="1089830" cy="1438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/>
            </a:lvl1pPr>
          </a:lstStyle>
          <a:p>
            <a:pPr/>
            <a:r>
              <a:t>Data</a:t>
            </a:r>
          </a:p>
        </p:txBody>
      </p:sp>
      <p:sp>
        <p:nvSpPr>
          <p:cNvPr id="79" name="Circle"/>
          <p:cNvSpPr/>
          <p:nvPr/>
        </p:nvSpPr>
        <p:spPr>
          <a:xfrm>
            <a:off x="16047484" y="3827646"/>
            <a:ext cx="396876" cy="396876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80" name="Circle"/>
          <p:cNvSpPr/>
          <p:nvPr/>
        </p:nvSpPr>
        <p:spPr>
          <a:xfrm>
            <a:off x="16545999" y="3827646"/>
            <a:ext cx="396876" cy="39687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81" name="Circle"/>
          <p:cNvSpPr/>
          <p:nvPr/>
        </p:nvSpPr>
        <p:spPr>
          <a:xfrm>
            <a:off x="17044513" y="3827646"/>
            <a:ext cx="396876" cy="39687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82" name="Circle"/>
          <p:cNvSpPr/>
          <p:nvPr/>
        </p:nvSpPr>
        <p:spPr>
          <a:xfrm>
            <a:off x="17543026" y="3827646"/>
            <a:ext cx="396876" cy="396876"/>
          </a:xfrm>
          <a:prstGeom prst="ellipse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83" name="Circle"/>
          <p:cNvSpPr/>
          <p:nvPr/>
        </p:nvSpPr>
        <p:spPr>
          <a:xfrm>
            <a:off x="18041540" y="3827646"/>
            <a:ext cx="396876" cy="396876"/>
          </a:xfrm>
          <a:prstGeom prst="ellipse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84" name="Circle"/>
          <p:cNvSpPr/>
          <p:nvPr/>
        </p:nvSpPr>
        <p:spPr>
          <a:xfrm>
            <a:off x="16047484" y="5034146"/>
            <a:ext cx="396876" cy="396876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85" name="Circle"/>
          <p:cNvSpPr/>
          <p:nvPr/>
        </p:nvSpPr>
        <p:spPr>
          <a:xfrm>
            <a:off x="16545999" y="5034146"/>
            <a:ext cx="396876" cy="396876"/>
          </a:xfrm>
          <a:prstGeom prst="ellipse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86" name="Circle"/>
          <p:cNvSpPr/>
          <p:nvPr/>
        </p:nvSpPr>
        <p:spPr>
          <a:xfrm>
            <a:off x="17044513" y="5034146"/>
            <a:ext cx="396876" cy="396876"/>
          </a:xfrm>
          <a:prstGeom prst="ellipse">
            <a:avLst/>
          </a:prstGeom>
          <a:blipFill>
            <a:blip r:embed="rId10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87" name="Circle"/>
          <p:cNvSpPr/>
          <p:nvPr/>
        </p:nvSpPr>
        <p:spPr>
          <a:xfrm>
            <a:off x="17543028" y="5015097"/>
            <a:ext cx="396876" cy="396876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88" name="Circle"/>
          <p:cNvSpPr/>
          <p:nvPr/>
        </p:nvSpPr>
        <p:spPr>
          <a:xfrm>
            <a:off x="15548971" y="3827646"/>
            <a:ext cx="396876" cy="396876"/>
          </a:xfrm>
          <a:prstGeom prst="ellipse">
            <a:avLst/>
          </a:prstGeom>
          <a:blipFill>
            <a:blip r:embed="rId1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89" name="Circle"/>
          <p:cNvSpPr/>
          <p:nvPr/>
        </p:nvSpPr>
        <p:spPr>
          <a:xfrm>
            <a:off x="16047484" y="2621147"/>
            <a:ext cx="396876" cy="396876"/>
          </a:xfrm>
          <a:prstGeom prst="ellipse">
            <a:avLst/>
          </a:prstGeom>
          <a:blipFill>
            <a:blip r:embed="rId1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90" name="Circle"/>
          <p:cNvSpPr/>
          <p:nvPr/>
        </p:nvSpPr>
        <p:spPr>
          <a:xfrm>
            <a:off x="16545999" y="2621147"/>
            <a:ext cx="396876" cy="396876"/>
          </a:xfrm>
          <a:prstGeom prst="ellipse">
            <a:avLst/>
          </a:prstGeom>
          <a:blipFill>
            <a:blip r:embed="rId1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91" name="Circle"/>
          <p:cNvSpPr/>
          <p:nvPr/>
        </p:nvSpPr>
        <p:spPr>
          <a:xfrm>
            <a:off x="17044513" y="2621147"/>
            <a:ext cx="396876" cy="396876"/>
          </a:xfrm>
          <a:prstGeom prst="ellipse">
            <a:avLst/>
          </a:prstGeom>
          <a:blipFill>
            <a:blip r:embed="rId1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92" name="Circle"/>
          <p:cNvSpPr/>
          <p:nvPr/>
        </p:nvSpPr>
        <p:spPr>
          <a:xfrm>
            <a:off x="17543026" y="2621147"/>
            <a:ext cx="396876" cy="396876"/>
          </a:xfrm>
          <a:prstGeom prst="ellipse">
            <a:avLst/>
          </a:prstGeom>
          <a:blipFill>
            <a:blip r:embed="rId1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93" name="X (Row, Column, Matrix[][])…"/>
          <p:cNvSpPr txBox="1"/>
          <p:nvPr/>
        </p:nvSpPr>
        <p:spPr>
          <a:xfrm>
            <a:off x="14067738" y="8542347"/>
            <a:ext cx="8344481" cy="400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defRPr sz="32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C53929"/>
                </a:solidFill>
              </a:rPr>
              <a:t>X </a:t>
            </a:r>
            <a:r>
              <a:t>(Row, Column, Matrix[][])</a:t>
            </a:r>
          </a:p>
          <a:p>
            <a:pPr algn="l" defTabSz="457200">
              <a:defRPr sz="32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C53929"/>
                </a:solidFill>
              </a:rPr>
              <a:t>W </a:t>
            </a:r>
            <a:r>
              <a:t>(Row, Column, Matrix[][])</a:t>
            </a:r>
          </a:p>
          <a:p>
            <a:pPr algn="l" defTabSz="457200">
              <a:defRPr sz="32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3200">
                <a:solidFill>
                  <a:srgbClr val="C5392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SELECT</a:t>
            </a:r>
            <a:r>
              <a:rPr>
                <a:solidFill>
                  <a:srgbClr val="37474F"/>
                </a:solidFill>
              </a:rPr>
              <a:t> </a:t>
            </a:r>
            <a:r>
              <a:t>X</a:t>
            </a:r>
            <a:r>
              <a:rPr>
                <a:solidFill>
                  <a:srgbClr val="37474F"/>
                </a:solidFill>
              </a:rPr>
              <a:t>.Row, </a:t>
            </a:r>
            <a:r>
              <a:t>W</a:t>
            </a:r>
            <a:r>
              <a:rPr>
                <a:solidFill>
                  <a:srgbClr val="37474F"/>
                </a:solidFill>
              </a:rPr>
              <a:t>.Col,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sz="32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>
                <a:solidFill>
                  <a:srgbClr val="C53929"/>
                </a:solidFill>
              </a:rPr>
              <a:t>SUM</a:t>
            </a:r>
            <a:r>
              <a:t> (</a:t>
            </a:r>
            <a:r>
              <a:rPr>
                <a:solidFill>
                  <a:srgbClr val="C53929"/>
                </a:solidFill>
              </a:rPr>
              <a:t>matrix_multiply</a:t>
            </a:r>
            <a:r>
              <a:t> (</a:t>
            </a:r>
            <a:r>
              <a:rPr>
                <a:solidFill>
                  <a:srgbClr val="C53929"/>
                </a:solidFill>
              </a:rPr>
              <a:t>X</a:t>
            </a:r>
            <a:r>
              <a:t>.Matrix, </a:t>
            </a:r>
            <a:r>
              <a:rPr>
                <a:solidFill>
                  <a:srgbClr val="C53929"/>
                </a:solidFill>
              </a:rPr>
              <a:t>W</a:t>
            </a:r>
            <a:r>
              <a:t>.Matrix))</a:t>
            </a:r>
          </a:p>
          <a:p>
            <a:pPr algn="l" defTabSz="457200">
              <a:defRPr sz="3200">
                <a:solidFill>
                  <a:srgbClr val="C5392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FROM</a:t>
            </a:r>
            <a:r>
              <a:rPr>
                <a:solidFill>
                  <a:srgbClr val="37474F"/>
                </a:solidFill>
              </a:rPr>
              <a:t> </a:t>
            </a:r>
            <a:r>
              <a:t>X, W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sz="32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C53929"/>
                </a:solidFill>
              </a:rPr>
              <a:t>WHERE</a:t>
            </a:r>
            <a:r>
              <a:t> </a:t>
            </a:r>
            <a:r>
              <a:rPr>
                <a:solidFill>
                  <a:srgbClr val="C53929"/>
                </a:solidFill>
              </a:rPr>
              <a:t>X</a:t>
            </a:r>
            <a:r>
              <a:t>.Col = </a:t>
            </a:r>
            <a:r>
              <a:rPr>
                <a:solidFill>
                  <a:srgbClr val="C53929"/>
                </a:solidFill>
              </a:rPr>
              <a:t>W</a:t>
            </a:r>
            <a:r>
              <a:t>.Row</a:t>
            </a:r>
          </a:p>
          <a:p>
            <a:pPr algn="l" defTabSz="457200">
              <a:defRPr sz="3200">
                <a:solidFill>
                  <a:srgbClr val="37474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C53929"/>
                </a:solidFill>
              </a:rPr>
              <a:t>GROUP</a:t>
            </a:r>
            <a:r>
              <a:t> </a:t>
            </a:r>
            <a:r>
              <a:rPr>
                <a:solidFill>
                  <a:srgbClr val="C53929"/>
                </a:solidFill>
              </a:rPr>
              <a:t>BY</a:t>
            </a:r>
            <a:r>
              <a:t> </a:t>
            </a:r>
            <a:r>
              <a:rPr>
                <a:solidFill>
                  <a:srgbClr val="C53929"/>
                </a:solidFill>
              </a:rPr>
              <a:t>X</a:t>
            </a:r>
            <a:r>
              <a:t>.Row, </a:t>
            </a:r>
            <a:r>
              <a:rPr>
                <a:solidFill>
                  <a:srgbClr val="C53929"/>
                </a:solidFill>
              </a:rPr>
              <a:t>W</a:t>
            </a:r>
            <a:r>
              <a:t>.Col</a:t>
            </a:r>
          </a:p>
        </p:txBody>
      </p:sp>
      <p:cxnSp>
        <p:nvCxnSpPr>
          <p:cNvPr id="94" name="Connection Line"/>
          <p:cNvCxnSpPr>
            <a:stCxn id="88" idx="0"/>
            <a:endCxn id="89" idx="0"/>
          </p:cNvCxnSpPr>
          <p:nvPr/>
        </p:nvCxnSpPr>
        <p:spPr>
          <a:xfrm flipV="1">
            <a:off x="15747409" y="2819585"/>
            <a:ext cx="498513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95" name="Connection Line"/>
          <p:cNvCxnSpPr>
            <a:stCxn id="79" idx="0"/>
            <a:endCxn id="89" idx="0"/>
          </p:cNvCxnSpPr>
          <p:nvPr/>
        </p:nvCxnSpPr>
        <p:spPr>
          <a:xfrm flipV="1">
            <a:off x="16245921" y="2819585"/>
            <a:ext cx="1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96" name="Connection Line"/>
          <p:cNvCxnSpPr>
            <a:stCxn id="80" idx="0"/>
            <a:endCxn id="89" idx="0"/>
          </p:cNvCxnSpPr>
          <p:nvPr/>
        </p:nvCxnSpPr>
        <p:spPr>
          <a:xfrm flipH="1" flipV="1">
            <a:off x="16245921" y="2819585"/>
            <a:ext cx="498516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97" name="Connection Line"/>
          <p:cNvCxnSpPr>
            <a:stCxn id="81" idx="0"/>
            <a:endCxn id="89" idx="0"/>
          </p:cNvCxnSpPr>
          <p:nvPr/>
        </p:nvCxnSpPr>
        <p:spPr>
          <a:xfrm flipH="1" flipV="1">
            <a:off x="16245921" y="2819585"/>
            <a:ext cx="997030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98" name="Connection Line"/>
          <p:cNvCxnSpPr>
            <a:stCxn id="82" idx="0"/>
            <a:endCxn id="89" idx="0"/>
          </p:cNvCxnSpPr>
          <p:nvPr/>
        </p:nvCxnSpPr>
        <p:spPr>
          <a:xfrm flipH="1" flipV="1">
            <a:off x="16245921" y="2819585"/>
            <a:ext cx="1495544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99" name="Connection Line"/>
          <p:cNvCxnSpPr>
            <a:stCxn id="83" idx="0"/>
            <a:endCxn id="89" idx="0"/>
          </p:cNvCxnSpPr>
          <p:nvPr/>
        </p:nvCxnSpPr>
        <p:spPr>
          <a:xfrm flipH="1" flipV="1">
            <a:off x="16245921" y="2819585"/>
            <a:ext cx="1994058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00" name="Connection Line"/>
          <p:cNvCxnSpPr>
            <a:stCxn id="88" idx="0"/>
            <a:endCxn id="90" idx="0"/>
          </p:cNvCxnSpPr>
          <p:nvPr/>
        </p:nvCxnSpPr>
        <p:spPr>
          <a:xfrm flipV="1">
            <a:off x="15747409" y="2819585"/>
            <a:ext cx="997028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01" name="Connection Line"/>
          <p:cNvCxnSpPr>
            <a:stCxn id="79" idx="0"/>
            <a:endCxn id="90" idx="0"/>
          </p:cNvCxnSpPr>
          <p:nvPr/>
        </p:nvCxnSpPr>
        <p:spPr>
          <a:xfrm flipV="1">
            <a:off x="16245921" y="2819585"/>
            <a:ext cx="498516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02" name="Connection Line"/>
          <p:cNvCxnSpPr>
            <a:stCxn id="80" idx="0"/>
            <a:endCxn id="90" idx="0"/>
          </p:cNvCxnSpPr>
          <p:nvPr/>
        </p:nvCxnSpPr>
        <p:spPr>
          <a:xfrm flipV="1">
            <a:off x="16744436" y="2819585"/>
            <a:ext cx="1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03" name="Connection Line"/>
          <p:cNvCxnSpPr>
            <a:stCxn id="81" idx="0"/>
            <a:endCxn id="90" idx="0"/>
          </p:cNvCxnSpPr>
          <p:nvPr/>
        </p:nvCxnSpPr>
        <p:spPr>
          <a:xfrm flipH="1" flipV="1">
            <a:off x="16744436" y="2819585"/>
            <a:ext cx="498515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04" name="Connection Line"/>
          <p:cNvCxnSpPr>
            <a:stCxn id="82" idx="0"/>
            <a:endCxn id="90" idx="0"/>
          </p:cNvCxnSpPr>
          <p:nvPr/>
        </p:nvCxnSpPr>
        <p:spPr>
          <a:xfrm flipH="1" flipV="1">
            <a:off x="16744436" y="2819585"/>
            <a:ext cx="997029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05" name="Connection Line"/>
          <p:cNvCxnSpPr>
            <a:stCxn id="88" idx="0"/>
            <a:endCxn id="91" idx="0"/>
          </p:cNvCxnSpPr>
          <p:nvPr/>
        </p:nvCxnSpPr>
        <p:spPr>
          <a:xfrm flipV="1">
            <a:off x="15747409" y="2819585"/>
            <a:ext cx="1495542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06" name="Connection Line"/>
          <p:cNvCxnSpPr>
            <a:stCxn id="79" idx="0"/>
            <a:endCxn id="91" idx="0"/>
          </p:cNvCxnSpPr>
          <p:nvPr/>
        </p:nvCxnSpPr>
        <p:spPr>
          <a:xfrm flipV="1">
            <a:off x="16245921" y="2819585"/>
            <a:ext cx="997030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07" name="Connection Line"/>
          <p:cNvCxnSpPr>
            <a:stCxn id="81" idx="0"/>
            <a:endCxn id="91" idx="0"/>
          </p:cNvCxnSpPr>
          <p:nvPr/>
        </p:nvCxnSpPr>
        <p:spPr>
          <a:xfrm flipV="1">
            <a:off x="17242950" y="2819585"/>
            <a:ext cx="1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08" name="Connection Line"/>
          <p:cNvCxnSpPr>
            <a:stCxn id="82" idx="0"/>
            <a:endCxn id="91" idx="0"/>
          </p:cNvCxnSpPr>
          <p:nvPr/>
        </p:nvCxnSpPr>
        <p:spPr>
          <a:xfrm flipH="1" flipV="1">
            <a:off x="17242950" y="2819585"/>
            <a:ext cx="498515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09" name="Connection Line"/>
          <p:cNvCxnSpPr>
            <a:stCxn id="83" idx="0"/>
            <a:endCxn id="91" idx="0"/>
          </p:cNvCxnSpPr>
          <p:nvPr/>
        </p:nvCxnSpPr>
        <p:spPr>
          <a:xfrm flipH="1" flipV="1">
            <a:off x="17242950" y="2819585"/>
            <a:ext cx="997029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10" name="Connection Line"/>
          <p:cNvCxnSpPr>
            <a:stCxn id="80" idx="0"/>
            <a:endCxn id="91" idx="0"/>
          </p:cNvCxnSpPr>
          <p:nvPr/>
        </p:nvCxnSpPr>
        <p:spPr>
          <a:xfrm flipV="1">
            <a:off x="16744436" y="2819585"/>
            <a:ext cx="498515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11" name="Connection Line"/>
          <p:cNvCxnSpPr>
            <a:stCxn id="88" idx="0"/>
            <a:endCxn id="92" idx="0"/>
          </p:cNvCxnSpPr>
          <p:nvPr/>
        </p:nvCxnSpPr>
        <p:spPr>
          <a:xfrm flipV="1">
            <a:off x="15747409" y="2819585"/>
            <a:ext cx="1994056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12" name="Connection Line"/>
          <p:cNvCxnSpPr>
            <a:stCxn id="79" idx="0"/>
            <a:endCxn id="92" idx="0"/>
          </p:cNvCxnSpPr>
          <p:nvPr/>
        </p:nvCxnSpPr>
        <p:spPr>
          <a:xfrm flipV="1">
            <a:off x="16245921" y="2819585"/>
            <a:ext cx="1495544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13" name="Connection Line"/>
          <p:cNvCxnSpPr>
            <a:stCxn id="80" idx="0"/>
            <a:endCxn id="92" idx="0"/>
          </p:cNvCxnSpPr>
          <p:nvPr/>
        </p:nvCxnSpPr>
        <p:spPr>
          <a:xfrm flipV="1">
            <a:off x="16744436" y="2819585"/>
            <a:ext cx="997029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14" name="Connection Line"/>
          <p:cNvCxnSpPr>
            <a:stCxn id="81" idx="0"/>
            <a:endCxn id="92" idx="0"/>
          </p:cNvCxnSpPr>
          <p:nvPr/>
        </p:nvCxnSpPr>
        <p:spPr>
          <a:xfrm flipV="1">
            <a:off x="17242950" y="2819585"/>
            <a:ext cx="498515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15" name="Connection Line"/>
          <p:cNvCxnSpPr>
            <a:stCxn id="82" idx="0"/>
            <a:endCxn id="92" idx="0"/>
          </p:cNvCxnSpPr>
          <p:nvPr/>
        </p:nvCxnSpPr>
        <p:spPr>
          <a:xfrm flipV="1">
            <a:off x="17741464" y="2819585"/>
            <a:ext cx="1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16" name="Connection Line"/>
          <p:cNvCxnSpPr>
            <a:stCxn id="83" idx="0"/>
            <a:endCxn id="92" idx="0"/>
          </p:cNvCxnSpPr>
          <p:nvPr/>
        </p:nvCxnSpPr>
        <p:spPr>
          <a:xfrm flipH="1" flipV="1">
            <a:off x="17741464" y="2819585"/>
            <a:ext cx="498515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17" name="Connection Line"/>
          <p:cNvCxnSpPr>
            <a:stCxn id="83" idx="0"/>
            <a:endCxn id="90" idx="0"/>
          </p:cNvCxnSpPr>
          <p:nvPr/>
        </p:nvCxnSpPr>
        <p:spPr>
          <a:xfrm flipH="1" flipV="1">
            <a:off x="16744436" y="2819585"/>
            <a:ext cx="1495543" cy="12065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18" name="Connection Line"/>
          <p:cNvCxnSpPr>
            <a:stCxn id="84" idx="0"/>
            <a:endCxn id="88" idx="0"/>
          </p:cNvCxnSpPr>
          <p:nvPr/>
        </p:nvCxnSpPr>
        <p:spPr>
          <a:xfrm flipH="1" flipV="1">
            <a:off x="15747409" y="4026084"/>
            <a:ext cx="498513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19" name="Connection Line"/>
          <p:cNvCxnSpPr>
            <a:stCxn id="85" idx="0"/>
            <a:endCxn id="88" idx="0"/>
          </p:cNvCxnSpPr>
          <p:nvPr/>
        </p:nvCxnSpPr>
        <p:spPr>
          <a:xfrm flipH="1" flipV="1">
            <a:off x="15747409" y="4026084"/>
            <a:ext cx="997028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20" name="Connection Line"/>
          <p:cNvCxnSpPr>
            <a:stCxn id="86" idx="0"/>
            <a:endCxn id="88" idx="0"/>
          </p:cNvCxnSpPr>
          <p:nvPr/>
        </p:nvCxnSpPr>
        <p:spPr>
          <a:xfrm flipH="1" flipV="1">
            <a:off x="15747409" y="4026084"/>
            <a:ext cx="1495542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21" name="Connection Line"/>
          <p:cNvCxnSpPr>
            <a:stCxn id="87" idx="0"/>
            <a:endCxn id="88" idx="0"/>
          </p:cNvCxnSpPr>
          <p:nvPr/>
        </p:nvCxnSpPr>
        <p:spPr>
          <a:xfrm flipH="1" flipV="1">
            <a:off x="15747409" y="4026084"/>
            <a:ext cx="1994057" cy="118745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22" name="Connection Line"/>
          <p:cNvCxnSpPr>
            <a:stCxn id="84" idx="0"/>
            <a:endCxn id="79" idx="0"/>
          </p:cNvCxnSpPr>
          <p:nvPr/>
        </p:nvCxnSpPr>
        <p:spPr>
          <a:xfrm flipV="1">
            <a:off x="16245921" y="4026084"/>
            <a:ext cx="1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23" name="Connection Line"/>
          <p:cNvCxnSpPr>
            <a:stCxn id="85" idx="0"/>
            <a:endCxn id="79" idx="0"/>
          </p:cNvCxnSpPr>
          <p:nvPr/>
        </p:nvCxnSpPr>
        <p:spPr>
          <a:xfrm flipH="1" flipV="1">
            <a:off x="16245921" y="4026084"/>
            <a:ext cx="498516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24" name="Connection Line"/>
          <p:cNvCxnSpPr>
            <a:stCxn id="86" idx="0"/>
            <a:endCxn id="79" idx="0"/>
          </p:cNvCxnSpPr>
          <p:nvPr/>
        </p:nvCxnSpPr>
        <p:spPr>
          <a:xfrm flipH="1" flipV="1">
            <a:off x="16245921" y="4026084"/>
            <a:ext cx="997030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25" name="Connection Line"/>
          <p:cNvCxnSpPr>
            <a:stCxn id="87" idx="0"/>
            <a:endCxn id="79" idx="0"/>
          </p:cNvCxnSpPr>
          <p:nvPr/>
        </p:nvCxnSpPr>
        <p:spPr>
          <a:xfrm flipH="1" flipV="1">
            <a:off x="16245921" y="4026084"/>
            <a:ext cx="1495545" cy="118745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26" name="Connection Line"/>
          <p:cNvCxnSpPr>
            <a:stCxn id="84" idx="0"/>
            <a:endCxn id="80" idx="0"/>
          </p:cNvCxnSpPr>
          <p:nvPr/>
        </p:nvCxnSpPr>
        <p:spPr>
          <a:xfrm flipV="1">
            <a:off x="16245921" y="4026084"/>
            <a:ext cx="498516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27" name="Connection Line"/>
          <p:cNvCxnSpPr>
            <a:stCxn id="85" idx="0"/>
            <a:endCxn id="80" idx="0"/>
          </p:cNvCxnSpPr>
          <p:nvPr/>
        </p:nvCxnSpPr>
        <p:spPr>
          <a:xfrm flipV="1">
            <a:off x="16744436" y="4026084"/>
            <a:ext cx="1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28" name="Connection Line"/>
          <p:cNvCxnSpPr>
            <a:stCxn id="86" idx="0"/>
            <a:endCxn id="80" idx="0"/>
          </p:cNvCxnSpPr>
          <p:nvPr/>
        </p:nvCxnSpPr>
        <p:spPr>
          <a:xfrm flipH="1" flipV="1">
            <a:off x="16744436" y="4026084"/>
            <a:ext cx="498515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29" name="Connection Line"/>
          <p:cNvCxnSpPr>
            <a:stCxn id="87" idx="0"/>
            <a:endCxn id="80" idx="0"/>
          </p:cNvCxnSpPr>
          <p:nvPr/>
        </p:nvCxnSpPr>
        <p:spPr>
          <a:xfrm flipH="1" flipV="1">
            <a:off x="16744436" y="4026084"/>
            <a:ext cx="997030" cy="118745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30" name="Connection Line"/>
          <p:cNvCxnSpPr>
            <a:stCxn id="84" idx="0"/>
            <a:endCxn id="81" idx="0"/>
          </p:cNvCxnSpPr>
          <p:nvPr/>
        </p:nvCxnSpPr>
        <p:spPr>
          <a:xfrm flipV="1">
            <a:off x="16245921" y="4026084"/>
            <a:ext cx="997030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31" name="Connection Line"/>
          <p:cNvCxnSpPr>
            <a:stCxn id="85" idx="0"/>
            <a:endCxn id="81" idx="0"/>
          </p:cNvCxnSpPr>
          <p:nvPr/>
        </p:nvCxnSpPr>
        <p:spPr>
          <a:xfrm flipV="1">
            <a:off x="16744436" y="4026084"/>
            <a:ext cx="498515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32" name="Connection Line"/>
          <p:cNvCxnSpPr>
            <a:stCxn id="86" idx="0"/>
            <a:endCxn id="81" idx="0"/>
          </p:cNvCxnSpPr>
          <p:nvPr/>
        </p:nvCxnSpPr>
        <p:spPr>
          <a:xfrm flipV="1">
            <a:off x="17242950" y="4026084"/>
            <a:ext cx="1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33" name="Connection Line"/>
          <p:cNvCxnSpPr>
            <a:stCxn id="87" idx="0"/>
            <a:endCxn id="81" idx="0"/>
          </p:cNvCxnSpPr>
          <p:nvPr/>
        </p:nvCxnSpPr>
        <p:spPr>
          <a:xfrm flipH="1" flipV="1">
            <a:off x="17242950" y="4026084"/>
            <a:ext cx="498516" cy="118745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34" name="Connection Line"/>
          <p:cNvCxnSpPr>
            <a:stCxn id="84" idx="0"/>
            <a:endCxn id="82" idx="0"/>
          </p:cNvCxnSpPr>
          <p:nvPr/>
        </p:nvCxnSpPr>
        <p:spPr>
          <a:xfrm flipV="1">
            <a:off x="16245921" y="4026084"/>
            <a:ext cx="1495544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35" name="Connection Line"/>
          <p:cNvCxnSpPr>
            <a:stCxn id="85" idx="0"/>
            <a:endCxn id="82" idx="0"/>
          </p:cNvCxnSpPr>
          <p:nvPr/>
        </p:nvCxnSpPr>
        <p:spPr>
          <a:xfrm flipV="1">
            <a:off x="16744436" y="4026084"/>
            <a:ext cx="997029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36" name="Connection Line"/>
          <p:cNvCxnSpPr>
            <a:stCxn id="86" idx="0"/>
            <a:endCxn id="82" idx="0"/>
          </p:cNvCxnSpPr>
          <p:nvPr/>
        </p:nvCxnSpPr>
        <p:spPr>
          <a:xfrm flipV="1">
            <a:off x="17242950" y="4026084"/>
            <a:ext cx="498515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37" name="Connection Line"/>
          <p:cNvCxnSpPr>
            <a:stCxn id="87" idx="0"/>
            <a:endCxn id="82" idx="0"/>
          </p:cNvCxnSpPr>
          <p:nvPr/>
        </p:nvCxnSpPr>
        <p:spPr>
          <a:xfrm flipH="1" flipV="1">
            <a:off x="17741464" y="4026084"/>
            <a:ext cx="2" cy="118745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38" name="Connection Line"/>
          <p:cNvCxnSpPr>
            <a:stCxn id="84" idx="0"/>
            <a:endCxn id="83" idx="0"/>
          </p:cNvCxnSpPr>
          <p:nvPr/>
        </p:nvCxnSpPr>
        <p:spPr>
          <a:xfrm flipV="1">
            <a:off x="16245921" y="4026084"/>
            <a:ext cx="1994058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39" name="Connection Line"/>
          <p:cNvCxnSpPr>
            <a:stCxn id="85" idx="0"/>
            <a:endCxn id="83" idx="0"/>
          </p:cNvCxnSpPr>
          <p:nvPr/>
        </p:nvCxnSpPr>
        <p:spPr>
          <a:xfrm flipV="1">
            <a:off x="16744436" y="4026084"/>
            <a:ext cx="1495543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40" name="Connection Line"/>
          <p:cNvCxnSpPr>
            <a:stCxn id="86" idx="0"/>
            <a:endCxn id="83" idx="0"/>
          </p:cNvCxnSpPr>
          <p:nvPr/>
        </p:nvCxnSpPr>
        <p:spPr>
          <a:xfrm flipV="1">
            <a:off x="17242950" y="4026084"/>
            <a:ext cx="997029" cy="120650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141" name="Connection Line"/>
          <p:cNvCxnSpPr>
            <a:stCxn id="87" idx="0"/>
            <a:endCxn id="83" idx="0"/>
          </p:cNvCxnSpPr>
          <p:nvPr/>
        </p:nvCxnSpPr>
        <p:spPr>
          <a:xfrm flipV="1">
            <a:off x="17741465" y="4026084"/>
            <a:ext cx="498514" cy="118745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sp>
        <p:nvSpPr>
          <p:cNvPr id="142" name="Line"/>
          <p:cNvSpPr/>
          <p:nvPr/>
        </p:nvSpPr>
        <p:spPr>
          <a:xfrm>
            <a:off x="227530" y="6848512"/>
            <a:ext cx="23999936" cy="1"/>
          </a:xfrm>
          <a:prstGeom prst="line">
            <a:avLst/>
          </a:prstGeom>
          <a:ln w="63500">
            <a:solidFill>
              <a:srgbClr val="132067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845094" y="7087774"/>
            <a:ext cx="4660901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733587" y="9085985"/>
            <a:ext cx="4660901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6845094" y="11084197"/>
            <a:ext cx="4660901" cy="179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One code snippet rules them all!"/>
          <p:cNvSpPr txBox="1"/>
          <p:nvPr/>
        </p:nvSpPr>
        <p:spPr>
          <a:xfrm>
            <a:off x="13567182" y="7252517"/>
            <a:ext cx="8893176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400"/>
              </a:spcBef>
              <a:defRPr>
                <a:solidFill>
                  <a:srgbClr val="3A3D43"/>
                </a:solidFill>
              </a:defRPr>
            </a:lvl1pPr>
          </a:lstStyle>
          <a:p>
            <a:pPr/>
            <a:r>
              <a:t>One code snippet rules them all!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" grpId="2"/>
      <p:bldP build="whole" bldLvl="1" animBg="1" rev="0" advAuto="0" spid="14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822" name="Contribution #1: Functional Relational Algebra…"/>
          <p:cNvSpPr txBox="1"/>
          <p:nvPr>
            <p:ph type="body" idx="1"/>
          </p:nvPr>
        </p:nvSpPr>
        <p:spPr>
          <a:xfrm>
            <a:off x="1075285" y="2127975"/>
            <a:ext cx="22725208" cy="7416132"/>
          </a:xfrm>
          <a:prstGeom prst="rect">
            <a:avLst/>
          </a:prstGeom>
        </p:spPr>
        <p:txBody>
          <a:bodyPr anchor="t"/>
          <a:lstStyle/>
          <a:p>
            <a:pPr/>
            <a:r>
              <a:t>Contribution #1: Functional Relational Algebra</a:t>
            </a:r>
          </a:p>
          <a:p>
            <a:pPr/>
            <a:r>
              <a:t>Contribution #2: Differential Calculus for Relational Algebra</a:t>
            </a:r>
          </a:p>
          <a:p>
            <a:pPr/>
            <a:r>
              <a:t>Contribution #3: Relational Algebra Auto Differentiation</a:t>
            </a:r>
          </a:p>
          <a:p>
            <a:pPr/>
            <a:r>
              <a:t>Contribution #4: Evaluation of sparse ML on Relational Engine</a:t>
            </a:r>
          </a:p>
          <a:p>
            <a:pPr/>
            <a:r>
              <a:t>Contribution #5: Dense/sparse computation on Relational Engine</a:t>
            </a:r>
          </a:p>
        </p:txBody>
      </p:sp>
      <p:sp>
        <p:nvSpPr>
          <p:cNvPr id="823" name="Slide Number"/>
          <p:cNvSpPr txBox="1"/>
          <p:nvPr>
            <p:ph type="sldNum" sz="quarter" idx="2"/>
          </p:nvPr>
        </p:nvSpPr>
        <p:spPr>
          <a:xfrm>
            <a:off x="11831470" y="13010554"/>
            <a:ext cx="703200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Thank you!"/>
          <p:cNvSpPr txBox="1"/>
          <p:nvPr>
            <p:ph type="title"/>
          </p:nvPr>
        </p:nvSpPr>
        <p:spPr>
          <a:xfrm>
            <a:off x="165965" y="6013865"/>
            <a:ext cx="23484267" cy="1688270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828" name="Slide Number"/>
          <p:cNvSpPr txBox="1"/>
          <p:nvPr>
            <p:ph type="sldNum" sz="quarter" idx="2"/>
          </p:nvPr>
        </p:nvSpPr>
        <p:spPr>
          <a:xfrm>
            <a:off x="11372181" y="12728481"/>
            <a:ext cx="579756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Backup Slide"/>
          <p:cNvSpPr txBox="1"/>
          <p:nvPr>
            <p:ph type="title"/>
          </p:nvPr>
        </p:nvSpPr>
        <p:spPr>
          <a:xfrm>
            <a:off x="449867" y="454758"/>
            <a:ext cx="23484267" cy="1688270"/>
          </a:xfrm>
          <a:prstGeom prst="rect">
            <a:avLst/>
          </a:prstGeom>
        </p:spPr>
        <p:txBody>
          <a:bodyPr/>
          <a:lstStyle/>
          <a:p>
            <a:pPr/>
            <a:r>
              <a:t>Backup Slide</a:t>
            </a:r>
          </a:p>
        </p:txBody>
      </p:sp>
      <p:sp>
        <p:nvSpPr>
          <p:cNvPr id="833" name="Slide Number"/>
          <p:cNvSpPr txBox="1"/>
          <p:nvPr>
            <p:ph type="sldNum" sz="quarter" idx="2"/>
          </p:nvPr>
        </p:nvSpPr>
        <p:spPr>
          <a:xfrm>
            <a:off x="11861188" y="13010554"/>
            <a:ext cx="643764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4" name="Type Signature:…"/>
          <p:cNvSpPr/>
          <p:nvPr/>
        </p:nvSpPr>
        <p:spPr>
          <a:xfrm>
            <a:off x="1434577" y="2350699"/>
            <a:ext cx="21514845" cy="3444881"/>
          </a:xfrm>
          <a:prstGeom prst="roundRect">
            <a:avLst>
              <a:gd name="adj" fmla="val 5530"/>
            </a:avLst>
          </a:prstGeom>
          <a:solidFill>
            <a:srgbClr val="D9DEE8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Type Signature: 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Definition:</a:t>
            </a:r>
          </a:p>
        </p:txBody>
      </p:sp>
      <p:sp>
        <p:nvSpPr>
          <p:cNvPr id="835" name="Select( )"/>
          <p:cNvSpPr/>
          <p:nvPr/>
        </p:nvSpPr>
        <p:spPr>
          <a:xfrm>
            <a:off x="1406314" y="2308079"/>
            <a:ext cx="21571372" cy="906347"/>
          </a:xfrm>
          <a:prstGeom prst="roundRect">
            <a:avLst>
              <a:gd name="adj" fmla="val 2101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  <a:r>
              <a:t>Select(</a:t>
            </a:r>
            <a14:m>
              <m:oMath>
                <m:r>
                  <a:rPr xmlns:a="http://schemas.openxmlformats.org/drawingml/2006/main" sz="4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)</a:t>
            </a:r>
          </a:p>
        </p:txBody>
      </p:sp>
      <p:sp>
        <p:nvSpPr>
          <p:cNvPr id="836" name="Equation"/>
          <p:cNvSpPr txBox="1"/>
          <p:nvPr/>
        </p:nvSpPr>
        <p:spPr>
          <a:xfrm>
            <a:off x="4014025" y="4117109"/>
            <a:ext cx="14373954" cy="3905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d>
                    <m:dPr>
                      <m:ctrl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nor/>
                        </m:r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true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false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e>
                  </m:d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ctrl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e>
                  </m:d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ctrl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</m:d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ctrl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d>
                    <m:dPr>
                      <m:ctrl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</m:oMath>
              </m:oMathPara>
            </a14:m>
            <a:endParaRPr sz="2500"/>
          </a:p>
        </p:txBody>
      </p:sp>
      <p:sp>
        <p:nvSpPr>
          <p:cNvPr id="837" name="Text"/>
          <p:cNvSpPr txBox="1"/>
          <p:nvPr/>
        </p:nvSpPr>
        <p:spPr>
          <a:xfrm>
            <a:off x="3774538" y="4742165"/>
            <a:ext cx="14852928" cy="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pred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</m:rP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proj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⊙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↦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↦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nor/>
                        </m:r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proj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key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</m:e>
                  </m:d>
                  <m:r>
                    <m:rPr>
                      <m:nor/>
                    </m:rP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s.t.</m:t>
                  </m:r>
                  <m:r>
                    <m:rPr>
                      <m:nor/>
                    </m:rP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pred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key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true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∧</m:t>
                  </m:r>
                  <m:r>
                    <m:rPr>
                      <m:nor/>
                    </m:rP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for</m:t>
                  </m:r>
                  <m:sSup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p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</m:rP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value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⊙</m:t>
                  </m:r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key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}</m:t>
                  </m:r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838" name="Type Signature:…"/>
          <p:cNvSpPr/>
          <p:nvPr/>
        </p:nvSpPr>
        <p:spPr>
          <a:xfrm>
            <a:off x="1425648" y="6938347"/>
            <a:ext cx="21514844" cy="3444881"/>
          </a:xfrm>
          <a:prstGeom prst="roundRect">
            <a:avLst>
              <a:gd name="adj" fmla="val 5530"/>
            </a:avLst>
          </a:prstGeom>
          <a:solidFill>
            <a:srgbClr val="D9DEE8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Type Signature: 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</a:p>
          <a:p>
            <a:pPr algn="l">
              <a:defRPr sz="2000">
                <a:solidFill>
                  <a:srgbClr val="FFFFFF"/>
                </a:solidFill>
              </a:defRPr>
            </a:pP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t>Definition:</a:t>
            </a:r>
          </a:p>
        </p:txBody>
      </p:sp>
      <p:sp>
        <p:nvSpPr>
          <p:cNvPr id="839" name="Join( )"/>
          <p:cNvSpPr/>
          <p:nvPr/>
        </p:nvSpPr>
        <p:spPr>
          <a:xfrm>
            <a:off x="1397385" y="6895727"/>
            <a:ext cx="21571371" cy="906347"/>
          </a:xfrm>
          <a:prstGeom prst="roundRect">
            <a:avLst>
              <a:gd name="adj" fmla="val 2101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4500">
                <a:solidFill>
                  <a:srgbClr val="FFFFFF"/>
                </a:solidFill>
              </a:defRPr>
            </a:pPr>
            <a:r>
              <a:t>Join(</a:t>
            </a:r>
            <a14:m>
              <m:oMath>
                <m:r>
                  <a:rPr xmlns:a="http://schemas.openxmlformats.org/drawingml/2006/main" sz="56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⋈</m:t>
                </m:r>
              </m:oMath>
            </a14:m>
            <a:r>
              <a:t>)</a:t>
            </a:r>
          </a:p>
        </p:txBody>
      </p:sp>
      <p:sp>
        <p:nvSpPr>
          <p:cNvPr id="840" name="Equation"/>
          <p:cNvSpPr txBox="1"/>
          <p:nvPr/>
        </p:nvSpPr>
        <p:spPr>
          <a:xfrm>
            <a:off x="2086013" y="8806967"/>
            <a:ext cx="19186909" cy="5154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d>
                    <m:dPr>
                      <m:ctrl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nor/>
                        </m:r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true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false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e>
                  </m:d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ctrl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e>
                  </m:d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ctrl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</m:d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ctrl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sub>
                      </m:sSub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sub>
                  </m:sSub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200"/>
          </a:p>
        </p:txBody>
      </p:sp>
      <p:sp>
        <p:nvSpPr>
          <p:cNvPr id="841" name="Equation"/>
          <p:cNvSpPr txBox="1"/>
          <p:nvPr/>
        </p:nvSpPr>
        <p:spPr>
          <a:xfrm>
            <a:off x="1660165" y="9737235"/>
            <a:ext cx="21063670" cy="39444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⋈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pred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proj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⊗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↦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sub>
                      </m:s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sub>
                      </m:sSub>
                    </m:e>
                  </m:d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↦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nor/>
                        </m:r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key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</m:e>
                  </m:d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s.t. for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key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sub>
                  </m:sSub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and</m:t>
                  </m:r>
                  <m:sSub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bSup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and</m:t>
                  </m:r>
                  <m:sSub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bSup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value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⊗</m:t>
                  </m:r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keyInL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keyInR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s.t.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pred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keyInL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keyInR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true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∧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proj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keyInL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keyInR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key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}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16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Backup Sl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Backup Slide</a:t>
            </a:r>
          </a:p>
        </p:txBody>
      </p:sp>
      <p:sp>
        <p:nvSpPr>
          <p:cNvPr id="846" name="Slide Number"/>
          <p:cNvSpPr txBox="1"/>
          <p:nvPr>
            <p:ph type="sldNum" sz="quarter" idx="2"/>
          </p:nvPr>
        </p:nvSpPr>
        <p:spPr>
          <a:xfrm>
            <a:off x="11859156" y="13010554"/>
            <a:ext cx="647828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47" name="autodiff-LA-RA-compare.pdf" descr="autodiff-LA-RA-compar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8703" y="2103085"/>
            <a:ext cx="18037869" cy="10689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calability - NNM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 - NNMF</a:t>
            </a:r>
          </a:p>
        </p:txBody>
      </p:sp>
      <p:sp>
        <p:nvSpPr>
          <p:cNvPr id="852" name="Non-Negative Matrix Factorization: N is # of nodes, D is embedding size"/>
          <p:cNvSpPr txBox="1"/>
          <p:nvPr>
            <p:ph type="body" sz="quarter" idx="1"/>
          </p:nvPr>
        </p:nvSpPr>
        <p:spPr>
          <a:xfrm>
            <a:off x="396954" y="2006564"/>
            <a:ext cx="23111772" cy="1093567"/>
          </a:xfrm>
          <a:prstGeom prst="rect">
            <a:avLst/>
          </a:prstGeom>
        </p:spPr>
        <p:txBody>
          <a:bodyPr anchor="t"/>
          <a:lstStyle/>
          <a:p>
            <a:pPr/>
            <a:r>
              <a:t>Non-Negative Matrix Factorization: N is # of nodes, D is embedding size</a:t>
            </a:r>
          </a:p>
        </p:txBody>
      </p:sp>
      <p:graphicFrame>
        <p:nvGraphicFramePr>
          <p:cNvPr id="853" name="2D Column Chart"/>
          <p:cNvGraphicFramePr/>
          <p:nvPr/>
        </p:nvGraphicFramePr>
        <p:xfrm>
          <a:off x="2474046" y="3729203"/>
          <a:ext cx="6061783" cy="419142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854" name="Number of nodes"/>
          <p:cNvSpPr txBox="1"/>
          <p:nvPr/>
        </p:nvSpPr>
        <p:spPr>
          <a:xfrm>
            <a:off x="5002430" y="7930922"/>
            <a:ext cx="2087047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2063">
                <a:solidFill>
                  <a:srgbClr val="53585F"/>
                </a:solidFill>
              </a:defRPr>
            </a:lvl1pPr>
          </a:lstStyle>
          <a:p>
            <a:pPr/>
            <a:r>
              <a:t>Number of nodes</a:t>
            </a:r>
          </a:p>
        </p:txBody>
      </p:sp>
      <p:sp>
        <p:nvSpPr>
          <p:cNvPr id="855" name="time…"/>
          <p:cNvSpPr txBox="1"/>
          <p:nvPr/>
        </p:nvSpPr>
        <p:spPr>
          <a:xfrm>
            <a:off x="1600671" y="5243531"/>
            <a:ext cx="113729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2063">
                <a:solidFill>
                  <a:srgbClr val="53585F"/>
                </a:solidFill>
              </a:defRPr>
            </a:pPr>
            <a:r>
              <a:t> time </a:t>
            </a:r>
          </a:p>
          <a:p>
            <a:pPr defTabSz="642937">
              <a:defRPr sz="2063">
                <a:solidFill>
                  <a:srgbClr val="53585F"/>
                </a:solidFill>
              </a:defRPr>
            </a:pPr>
            <a:r>
              <a:t>(Second)</a:t>
            </a:r>
          </a:p>
        </p:txBody>
      </p:sp>
      <p:sp>
        <p:nvSpPr>
          <p:cNvPr id="856" name="N=40k, D=40k"/>
          <p:cNvSpPr txBox="1"/>
          <p:nvPr/>
        </p:nvSpPr>
        <p:spPr>
          <a:xfrm>
            <a:off x="5313539" y="3221972"/>
            <a:ext cx="1899454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b="1" sz="2063">
                <a:solidFill>
                  <a:srgbClr val="53585F"/>
                </a:solidFill>
              </a:defRPr>
            </a:lvl1pPr>
          </a:lstStyle>
          <a:p>
            <a:pPr/>
            <a:r>
              <a:t>N=40k, D=40k</a:t>
            </a:r>
          </a:p>
        </p:txBody>
      </p:sp>
      <p:sp>
        <p:nvSpPr>
          <p:cNvPr id="857" name="OOM"/>
          <p:cNvSpPr txBox="1"/>
          <p:nvPr/>
        </p:nvSpPr>
        <p:spPr>
          <a:xfrm rot="16176055">
            <a:off x="8285876" y="5408631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858" name="Number of nodes"/>
          <p:cNvSpPr txBox="1"/>
          <p:nvPr/>
        </p:nvSpPr>
        <p:spPr>
          <a:xfrm>
            <a:off x="15620478" y="7930922"/>
            <a:ext cx="2087047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2063">
                <a:solidFill>
                  <a:srgbClr val="53585F"/>
                </a:solidFill>
              </a:defRPr>
            </a:lvl1pPr>
          </a:lstStyle>
          <a:p>
            <a:pPr/>
            <a:r>
              <a:t>Number of nodes</a:t>
            </a:r>
          </a:p>
        </p:txBody>
      </p:sp>
      <p:sp>
        <p:nvSpPr>
          <p:cNvPr id="859" name="time…"/>
          <p:cNvSpPr txBox="1"/>
          <p:nvPr/>
        </p:nvSpPr>
        <p:spPr>
          <a:xfrm>
            <a:off x="12218719" y="5243531"/>
            <a:ext cx="113729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2063">
                <a:solidFill>
                  <a:srgbClr val="53585F"/>
                </a:solidFill>
              </a:defRPr>
            </a:pPr>
            <a:r>
              <a:t> time </a:t>
            </a:r>
          </a:p>
          <a:p>
            <a:pPr defTabSz="642937">
              <a:defRPr sz="2063">
                <a:solidFill>
                  <a:srgbClr val="53585F"/>
                </a:solidFill>
              </a:defRPr>
            </a:pPr>
            <a:r>
              <a:t>(Second)</a:t>
            </a:r>
          </a:p>
        </p:txBody>
      </p:sp>
      <p:sp>
        <p:nvSpPr>
          <p:cNvPr id="860" name="N=50k, D=40k"/>
          <p:cNvSpPr txBox="1"/>
          <p:nvPr/>
        </p:nvSpPr>
        <p:spPr>
          <a:xfrm>
            <a:off x="15939054" y="3221972"/>
            <a:ext cx="1884520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b="1" sz="2063">
                <a:solidFill>
                  <a:srgbClr val="53585F"/>
                </a:solidFill>
              </a:defRPr>
            </a:lvl1pPr>
          </a:lstStyle>
          <a:p>
            <a:pPr/>
            <a:r>
              <a:t>N=50k, D=40k</a:t>
            </a:r>
          </a:p>
        </p:txBody>
      </p:sp>
      <p:sp>
        <p:nvSpPr>
          <p:cNvPr id="861" name="OOM"/>
          <p:cNvSpPr txBox="1"/>
          <p:nvPr/>
        </p:nvSpPr>
        <p:spPr>
          <a:xfrm rot="16176055">
            <a:off x="14584081" y="6403987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graphicFrame>
        <p:nvGraphicFramePr>
          <p:cNvPr id="862" name="2D Column Chart"/>
          <p:cNvGraphicFramePr/>
          <p:nvPr/>
        </p:nvGraphicFramePr>
        <p:xfrm>
          <a:off x="2664746" y="9012145"/>
          <a:ext cx="5871082" cy="419142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863" name="Number of nodes"/>
          <p:cNvSpPr txBox="1"/>
          <p:nvPr/>
        </p:nvSpPr>
        <p:spPr>
          <a:xfrm>
            <a:off x="5002430" y="13213864"/>
            <a:ext cx="2087047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2063">
                <a:solidFill>
                  <a:srgbClr val="53585F"/>
                </a:solidFill>
              </a:defRPr>
            </a:lvl1pPr>
          </a:lstStyle>
          <a:p>
            <a:pPr/>
            <a:r>
              <a:t>Number of nodes</a:t>
            </a:r>
          </a:p>
        </p:txBody>
      </p:sp>
      <p:sp>
        <p:nvSpPr>
          <p:cNvPr id="864" name="time…"/>
          <p:cNvSpPr txBox="1"/>
          <p:nvPr/>
        </p:nvSpPr>
        <p:spPr>
          <a:xfrm>
            <a:off x="1600671" y="10526473"/>
            <a:ext cx="113729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2063">
                <a:solidFill>
                  <a:srgbClr val="53585F"/>
                </a:solidFill>
              </a:defRPr>
            </a:pPr>
            <a:r>
              <a:t> time </a:t>
            </a:r>
          </a:p>
          <a:p>
            <a:pPr defTabSz="642937">
              <a:defRPr sz="2063">
                <a:solidFill>
                  <a:srgbClr val="53585F"/>
                </a:solidFill>
              </a:defRPr>
            </a:pPr>
            <a:r>
              <a:t>(Second)</a:t>
            </a:r>
          </a:p>
        </p:txBody>
      </p:sp>
      <p:sp>
        <p:nvSpPr>
          <p:cNvPr id="865" name="N=60k, D=10k"/>
          <p:cNvSpPr txBox="1"/>
          <p:nvPr/>
        </p:nvSpPr>
        <p:spPr>
          <a:xfrm>
            <a:off x="5339608" y="8504914"/>
            <a:ext cx="1847316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b="1" sz="2063">
                <a:solidFill>
                  <a:srgbClr val="53585F"/>
                </a:solidFill>
              </a:defRPr>
            </a:lvl1pPr>
          </a:lstStyle>
          <a:p>
            <a:pPr/>
            <a:r>
              <a:t>N=60k, D=10k</a:t>
            </a:r>
          </a:p>
        </p:txBody>
      </p:sp>
      <p:sp>
        <p:nvSpPr>
          <p:cNvPr id="866" name="OOM"/>
          <p:cNvSpPr txBox="1"/>
          <p:nvPr/>
        </p:nvSpPr>
        <p:spPr>
          <a:xfrm rot="16176055">
            <a:off x="6986082" y="11774115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graphicFrame>
        <p:nvGraphicFramePr>
          <p:cNvPr id="867" name="2D Column Chart"/>
          <p:cNvGraphicFramePr/>
          <p:nvPr/>
        </p:nvGraphicFramePr>
        <p:xfrm>
          <a:off x="13289008" y="8925085"/>
          <a:ext cx="5864869" cy="419142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68" name="Number of nodes"/>
          <p:cNvSpPr txBox="1"/>
          <p:nvPr/>
        </p:nvSpPr>
        <p:spPr>
          <a:xfrm>
            <a:off x="15620478" y="13126803"/>
            <a:ext cx="2087047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2063">
                <a:solidFill>
                  <a:srgbClr val="53585F"/>
                </a:solidFill>
              </a:defRPr>
            </a:lvl1pPr>
          </a:lstStyle>
          <a:p>
            <a:pPr/>
            <a:r>
              <a:t>Number of nodes</a:t>
            </a:r>
          </a:p>
        </p:txBody>
      </p:sp>
      <p:sp>
        <p:nvSpPr>
          <p:cNvPr id="869" name="time…"/>
          <p:cNvSpPr txBox="1"/>
          <p:nvPr/>
        </p:nvSpPr>
        <p:spPr>
          <a:xfrm>
            <a:off x="12218720" y="10439413"/>
            <a:ext cx="113729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2063">
                <a:solidFill>
                  <a:srgbClr val="53585F"/>
                </a:solidFill>
              </a:defRPr>
            </a:pPr>
            <a:r>
              <a:t> time </a:t>
            </a:r>
          </a:p>
          <a:p>
            <a:pPr defTabSz="642937">
              <a:defRPr sz="2063">
                <a:solidFill>
                  <a:srgbClr val="53585F"/>
                </a:solidFill>
              </a:defRPr>
            </a:pPr>
            <a:r>
              <a:t>(Second)</a:t>
            </a:r>
          </a:p>
        </p:txBody>
      </p:sp>
      <p:sp>
        <p:nvSpPr>
          <p:cNvPr id="870" name="N=10k, D=60k"/>
          <p:cNvSpPr txBox="1"/>
          <p:nvPr/>
        </p:nvSpPr>
        <p:spPr>
          <a:xfrm>
            <a:off x="15957656" y="8417854"/>
            <a:ext cx="1847316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b="1" sz="2063">
                <a:solidFill>
                  <a:srgbClr val="53585F"/>
                </a:solidFill>
              </a:defRPr>
            </a:lvl1pPr>
          </a:lstStyle>
          <a:p>
            <a:pPr/>
            <a:r>
              <a:t>N=10k, D=60k</a:t>
            </a:r>
          </a:p>
        </p:txBody>
      </p:sp>
      <p:pic>
        <p:nvPicPr>
          <p:cNvPr id="87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058405" y="-32039"/>
            <a:ext cx="4096540" cy="214525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72" name="2D Column Chart"/>
          <p:cNvGraphicFramePr/>
          <p:nvPr/>
        </p:nvGraphicFramePr>
        <p:xfrm>
          <a:off x="13148968" y="3712945"/>
          <a:ext cx="6004907" cy="419142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7"/>
          </a:graphicData>
        </a:graphic>
      </p:graphicFrame>
      <p:sp>
        <p:nvSpPr>
          <p:cNvPr id="873" name="OOM"/>
          <p:cNvSpPr txBox="1"/>
          <p:nvPr/>
        </p:nvSpPr>
        <p:spPr>
          <a:xfrm rot="16176055">
            <a:off x="14312939" y="6403987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874" name="OOM"/>
          <p:cNvSpPr txBox="1"/>
          <p:nvPr/>
        </p:nvSpPr>
        <p:spPr>
          <a:xfrm rot="16176055">
            <a:off x="15395481" y="6403987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875" name="OOM"/>
          <p:cNvSpPr txBox="1"/>
          <p:nvPr/>
        </p:nvSpPr>
        <p:spPr>
          <a:xfrm rot="16176055">
            <a:off x="3694890" y="11774115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876" name="OOM"/>
          <p:cNvSpPr txBox="1"/>
          <p:nvPr/>
        </p:nvSpPr>
        <p:spPr>
          <a:xfrm rot="16176055">
            <a:off x="4001054" y="11774115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877" name="OOM"/>
          <p:cNvSpPr txBox="1"/>
          <p:nvPr/>
        </p:nvSpPr>
        <p:spPr>
          <a:xfrm rot="16176055">
            <a:off x="4804896" y="11774115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878" name="OOM"/>
          <p:cNvSpPr txBox="1"/>
          <p:nvPr/>
        </p:nvSpPr>
        <p:spPr>
          <a:xfrm rot="16176055">
            <a:off x="5077346" y="11774115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879" name="OOM"/>
          <p:cNvSpPr txBox="1"/>
          <p:nvPr/>
        </p:nvSpPr>
        <p:spPr>
          <a:xfrm rot="16176055">
            <a:off x="5895489" y="11774115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880" name="OOM"/>
          <p:cNvSpPr txBox="1"/>
          <p:nvPr/>
        </p:nvSpPr>
        <p:spPr>
          <a:xfrm rot="16176055">
            <a:off x="6153637" y="11774115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calability - GC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 - GCN</a:t>
            </a:r>
          </a:p>
        </p:txBody>
      </p:sp>
      <p:sp>
        <p:nvSpPr>
          <p:cNvPr id="885" name="Slide Number"/>
          <p:cNvSpPr txBox="1"/>
          <p:nvPr>
            <p:ph type="sldNum" sz="quarter" idx="2"/>
          </p:nvPr>
        </p:nvSpPr>
        <p:spPr>
          <a:xfrm>
            <a:off x="11853822" y="13010554"/>
            <a:ext cx="658496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6" name="Two large graph datasets: ogbn-papers100M (0.1B, 1.6B), friendster (65.6M, 3.6B)"/>
          <p:cNvSpPr txBox="1"/>
          <p:nvPr>
            <p:ph type="body" sz="quarter" idx="1"/>
          </p:nvPr>
        </p:nvSpPr>
        <p:spPr>
          <a:xfrm>
            <a:off x="416861" y="2195682"/>
            <a:ext cx="23111772" cy="1093566"/>
          </a:xfrm>
          <a:prstGeom prst="rect">
            <a:avLst/>
          </a:prstGeom>
        </p:spPr>
        <p:txBody>
          <a:bodyPr anchor="t"/>
          <a:lstStyle/>
          <a:p>
            <a:pPr/>
            <a:r>
              <a:t>Two large graph datasets: ogbn-papers100M (0.1B, 1.6B), friendster (65.6M, 3.6B)</a:t>
            </a:r>
          </a:p>
        </p:txBody>
      </p:sp>
      <p:pic>
        <p:nvPicPr>
          <p:cNvPr id="8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31022" y="12164145"/>
            <a:ext cx="5375671" cy="138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7069" y="12098055"/>
            <a:ext cx="8051972" cy="151792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89" name="2D Column Chart"/>
          <p:cNvGraphicFramePr/>
          <p:nvPr/>
        </p:nvGraphicFramePr>
        <p:xfrm>
          <a:off x="1724599" y="4469246"/>
          <a:ext cx="9198260" cy="61187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90" name="Number of nodes"/>
          <p:cNvSpPr txBox="1"/>
          <p:nvPr/>
        </p:nvSpPr>
        <p:spPr>
          <a:xfrm>
            <a:off x="4364048" y="10808999"/>
            <a:ext cx="3678994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3763">
                <a:solidFill>
                  <a:srgbClr val="53585F"/>
                </a:solidFill>
              </a:defRPr>
            </a:lvl1pPr>
          </a:lstStyle>
          <a:p>
            <a:pPr/>
            <a:r>
              <a:t>Number of nodes</a:t>
            </a:r>
          </a:p>
        </p:txBody>
      </p:sp>
      <p:graphicFrame>
        <p:nvGraphicFramePr>
          <p:cNvPr id="891" name="2D Column Chart"/>
          <p:cNvGraphicFramePr/>
          <p:nvPr/>
        </p:nvGraphicFramePr>
        <p:xfrm>
          <a:off x="12975684" y="4469246"/>
          <a:ext cx="9222158" cy="61187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892" name="Number of nodes"/>
          <p:cNvSpPr txBox="1"/>
          <p:nvPr/>
        </p:nvSpPr>
        <p:spPr>
          <a:xfrm>
            <a:off x="15639032" y="10808999"/>
            <a:ext cx="3678993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3763">
                <a:solidFill>
                  <a:srgbClr val="53585F"/>
                </a:solidFill>
              </a:defRPr>
            </a:lvl1pPr>
          </a:lstStyle>
          <a:p>
            <a:pPr/>
            <a:r>
              <a:t>Number of nodes</a:t>
            </a:r>
          </a:p>
        </p:txBody>
      </p:sp>
      <p:sp>
        <p:nvSpPr>
          <p:cNvPr id="893" name="time…"/>
          <p:cNvSpPr txBox="1"/>
          <p:nvPr/>
        </p:nvSpPr>
        <p:spPr>
          <a:xfrm>
            <a:off x="-64962" y="6318288"/>
            <a:ext cx="200008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962">
                <a:solidFill>
                  <a:srgbClr val="53585F"/>
                </a:solidFill>
              </a:defRPr>
            </a:pPr>
            <a:r>
              <a:t> time </a:t>
            </a:r>
          </a:p>
          <a:p>
            <a:pPr defTabSz="457200">
              <a:defRPr sz="3962">
                <a:solidFill>
                  <a:srgbClr val="53585F"/>
                </a:solidFill>
              </a:defRPr>
            </a:pPr>
            <a:r>
              <a:t>(Second)</a:t>
            </a:r>
          </a:p>
        </p:txBody>
      </p:sp>
      <p:sp>
        <p:nvSpPr>
          <p:cNvPr id="894" name="time…"/>
          <p:cNvSpPr txBox="1"/>
          <p:nvPr/>
        </p:nvSpPr>
        <p:spPr>
          <a:xfrm>
            <a:off x="11191960" y="6318288"/>
            <a:ext cx="200008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962">
                <a:solidFill>
                  <a:srgbClr val="53585F"/>
                </a:solidFill>
              </a:defRPr>
            </a:pPr>
            <a:r>
              <a:t> time </a:t>
            </a:r>
          </a:p>
          <a:p>
            <a:pPr defTabSz="457200">
              <a:defRPr sz="3962">
                <a:solidFill>
                  <a:srgbClr val="53585F"/>
                </a:solidFill>
              </a:defRPr>
            </a:pPr>
            <a:r>
              <a:t>(Second)</a:t>
            </a:r>
          </a:p>
        </p:txBody>
      </p:sp>
      <p:sp>
        <p:nvSpPr>
          <p:cNvPr id="895" name="ogbn-papers100M epoch time"/>
          <p:cNvSpPr txBox="1"/>
          <p:nvPr/>
        </p:nvSpPr>
        <p:spPr>
          <a:xfrm>
            <a:off x="3086021" y="3600207"/>
            <a:ext cx="6235048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3763">
                <a:solidFill>
                  <a:srgbClr val="53585F"/>
                </a:solidFill>
              </a:defRPr>
            </a:lvl1pPr>
          </a:lstStyle>
          <a:p>
            <a:pPr/>
            <a:r>
              <a:t>ogbn-papers100M epoch time</a:t>
            </a:r>
          </a:p>
        </p:txBody>
      </p:sp>
      <p:sp>
        <p:nvSpPr>
          <p:cNvPr id="896" name="friendster epoch time"/>
          <p:cNvSpPr txBox="1"/>
          <p:nvPr/>
        </p:nvSpPr>
        <p:spPr>
          <a:xfrm>
            <a:off x="15213182" y="3600207"/>
            <a:ext cx="4530693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3763">
                <a:solidFill>
                  <a:srgbClr val="53585F"/>
                </a:solidFill>
              </a:defRPr>
            </a:lvl1pPr>
          </a:lstStyle>
          <a:p>
            <a:pPr/>
            <a:r>
              <a:t>friendster epoch time</a:t>
            </a:r>
          </a:p>
        </p:txBody>
      </p:sp>
      <p:sp>
        <p:nvSpPr>
          <p:cNvPr id="897" name="OOM"/>
          <p:cNvSpPr txBox="1"/>
          <p:nvPr/>
        </p:nvSpPr>
        <p:spPr>
          <a:xfrm rot="16176055">
            <a:off x="7173323" y="9136489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898" name="OOM"/>
          <p:cNvSpPr txBox="1"/>
          <p:nvPr/>
        </p:nvSpPr>
        <p:spPr>
          <a:xfrm rot="16176055">
            <a:off x="5835768" y="9136489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899" name="OOM"/>
          <p:cNvSpPr txBox="1"/>
          <p:nvPr/>
        </p:nvSpPr>
        <p:spPr>
          <a:xfrm rot="16176055">
            <a:off x="4498213" y="9136489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00" name="OOM"/>
          <p:cNvSpPr txBox="1"/>
          <p:nvPr/>
        </p:nvSpPr>
        <p:spPr>
          <a:xfrm rot="16176055">
            <a:off x="4225278" y="9136489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01" name="OOM"/>
          <p:cNvSpPr txBox="1"/>
          <p:nvPr/>
        </p:nvSpPr>
        <p:spPr>
          <a:xfrm rot="16176055">
            <a:off x="3160657" y="9136489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02" name="OOM"/>
          <p:cNvSpPr txBox="1"/>
          <p:nvPr/>
        </p:nvSpPr>
        <p:spPr>
          <a:xfrm rot="16176055">
            <a:off x="2809887" y="9136489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03" name="OOM"/>
          <p:cNvSpPr txBox="1"/>
          <p:nvPr/>
        </p:nvSpPr>
        <p:spPr>
          <a:xfrm rot="16176055">
            <a:off x="19782083" y="9136489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04" name="OOM"/>
          <p:cNvSpPr txBox="1"/>
          <p:nvPr/>
        </p:nvSpPr>
        <p:spPr>
          <a:xfrm rot="16176055">
            <a:off x="18416050" y="9136489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05" name="OOM"/>
          <p:cNvSpPr txBox="1"/>
          <p:nvPr/>
        </p:nvSpPr>
        <p:spPr>
          <a:xfrm rot="16176055">
            <a:off x="17110751" y="9136489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06" name="OOM"/>
          <p:cNvSpPr txBox="1"/>
          <p:nvPr/>
        </p:nvSpPr>
        <p:spPr>
          <a:xfrm rot="16176055">
            <a:off x="16720166" y="9136489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07" name="OOM"/>
          <p:cNvSpPr txBox="1"/>
          <p:nvPr/>
        </p:nvSpPr>
        <p:spPr>
          <a:xfrm rot="16176055">
            <a:off x="15805451" y="9136489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08" name="OOM"/>
          <p:cNvSpPr txBox="1"/>
          <p:nvPr/>
        </p:nvSpPr>
        <p:spPr>
          <a:xfrm rot="16176055">
            <a:off x="15414866" y="9136489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09" name="OOM"/>
          <p:cNvSpPr txBox="1"/>
          <p:nvPr/>
        </p:nvSpPr>
        <p:spPr>
          <a:xfrm rot="16176055">
            <a:off x="14500151" y="9136489"/>
            <a:ext cx="73555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10" name="OOM"/>
          <p:cNvSpPr txBox="1"/>
          <p:nvPr/>
        </p:nvSpPr>
        <p:spPr>
          <a:xfrm rot="16176055">
            <a:off x="14109567" y="9136489"/>
            <a:ext cx="735555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calability - K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 - KGE</a:t>
            </a:r>
          </a:p>
        </p:txBody>
      </p:sp>
      <p:sp>
        <p:nvSpPr>
          <p:cNvPr id="915" name="Slide Number"/>
          <p:cNvSpPr txBox="1"/>
          <p:nvPr>
            <p:ph type="sldNum" sz="quarter" idx="2"/>
          </p:nvPr>
        </p:nvSpPr>
        <p:spPr>
          <a:xfrm>
            <a:off x="11842900" y="13010554"/>
            <a:ext cx="680340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6" name="Large knowledge graph: Freebase (TransE &amp; TransR)…"/>
          <p:cNvSpPr txBox="1"/>
          <p:nvPr>
            <p:ph type="body" sz="quarter" idx="1"/>
          </p:nvPr>
        </p:nvSpPr>
        <p:spPr>
          <a:xfrm>
            <a:off x="627184" y="1977611"/>
            <a:ext cx="23111772" cy="2064924"/>
          </a:xfrm>
          <a:prstGeom prst="rect">
            <a:avLst/>
          </a:prstGeom>
        </p:spPr>
        <p:txBody>
          <a:bodyPr anchor="t"/>
          <a:lstStyle/>
          <a:p>
            <a:pPr/>
            <a:r>
              <a:t>Large knowledge graph: Freebase (TransE &amp; TransR)</a:t>
            </a:r>
          </a:p>
          <a:p>
            <a:pPr lvl="1"/>
            <a:r>
              <a:t>Results are based on different embedding size</a:t>
            </a:r>
          </a:p>
        </p:txBody>
      </p:sp>
      <p:graphicFrame>
        <p:nvGraphicFramePr>
          <p:cNvPr id="917" name="2D Column Chart"/>
          <p:cNvGraphicFramePr/>
          <p:nvPr/>
        </p:nvGraphicFramePr>
        <p:xfrm>
          <a:off x="1838754" y="4531163"/>
          <a:ext cx="8077247" cy="581469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918" name="Number of nodes"/>
          <p:cNvSpPr txBox="1"/>
          <p:nvPr/>
        </p:nvSpPr>
        <p:spPr>
          <a:xfrm>
            <a:off x="3691278" y="10302547"/>
            <a:ext cx="5567649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3063">
                <a:solidFill>
                  <a:srgbClr val="53585F"/>
                </a:solidFill>
              </a:defRPr>
            </a:lvl1pPr>
          </a:lstStyle>
          <a:p>
            <a:pPr/>
            <a:r>
              <a:t>Number of nodes</a:t>
            </a:r>
          </a:p>
        </p:txBody>
      </p:sp>
      <p:sp>
        <p:nvSpPr>
          <p:cNvPr id="919" name="time…"/>
          <p:cNvSpPr txBox="1"/>
          <p:nvPr/>
        </p:nvSpPr>
        <p:spPr>
          <a:xfrm>
            <a:off x="367" y="6826427"/>
            <a:ext cx="2602235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642937">
              <a:defRPr sz="3063">
                <a:solidFill>
                  <a:srgbClr val="53585F"/>
                </a:solidFill>
              </a:defRPr>
            </a:pPr>
            <a:r>
              <a:t> time </a:t>
            </a:r>
          </a:p>
          <a:p>
            <a:pPr defTabSz="642937">
              <a:defRPr sz="3063">
                <a:solidFill>
                  <a:srgbClr val="53585F"/>
                </a:solidFill>
              </a:defRPr>
            </a:pPr>
            <a:r>
              <a:t>(Second)</a:t>
            </a:r>
          </a:p>
        </p:txBody>
      </p:sp>
      <p:sp>
        <p:nvSpPr>
          <p:cNvPr id="920" name="OOM"/>
          <p:cNvSpPr txBox="1"/>
          <p:nvPr/>
        </p:nvSpPr>
        <p:spPr>
          <a:xfrm rot="16176055">
            <a:off x="3629170" y="8925648"/>
            <a:ext cx="741791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21" name="OOM"/>
          <p:cNvSpPr txBox="1"/>
          <p:nvPr/>
        </p:nvSpPr>
        <p:spPr>
          <a:xfrm rot="16176055">
            <a:off x="5899295" y="8925648"/>
            <a:ext cx="741791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graphicFrame>
        <p:nvGraphicFramePr>
          <p:cNvPr id="922" name="2D Column Chart"/>
          <p:cNvGraphicFramePr/>
          <p:nvPr/>
        </p:nvGraphicFramePr>
        <p:xfrm>
          <a:off x="13542537" y="4531163"/>
          <a:ext cx="8049526" cy="581469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923" name="Number of nodes"/>
          <p:cNvSpPr txBox="1"/>
          <p:nvPr/>
        </p:nvSpPr>
        <p:spPr>
          <a:xfrm>
            <a:off x="15367341" y="10302547"/>
            <a:ext cx="5567649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3063">
                <a:solidFill>
                  <a:srgbClr val="53585F"/>
                </a:solidFill>
              </a:defRPr>
            </a:lvl1pPr>
          </a:lstStyle>
          <a:p>
            <a:pPr/>
            <a:r>
              <a:t>Number of nodes</a:t>
            </a:r>
          </a:p>
        </p:txBody>
      </p:sp>
      <p:sp>
        <p:nvSpPr>
          <p:cNvPr id="924" name="time…"/>
          <p:cNvSpPr txBox="1"/>
          <p:nvPr/>
        </p:nvSpPr>
        <p:spPr>
          <a:xfrm>
            <a:off x="11343054" y="6826427"/>
            <a:ext cx="2602235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642937">
              <a:defRPr sz="3063">
                <a:solidFill>
                  <a:srgbClr val="53585F"/>
                </a:solidFill>
              </a:defRPr>
            </a:pPr>
            <a:r>
              <a:t> time </a:t>
            </a:r>
          </a:p>
          <a:p>
            <a:pPr defTabSz="642937">
              <a:defRPr sz="3063">
                <a:solidFill>
                  <a:srgbClr val="53585F"/>
                </a:solidFill>
              </a:defRPr>
            </a:pPr>
            <a:r>
              <a:t>(Second)</a:t>
            </a:r>
          </a:p>
        </p:txBody>
      </p:sp>
      <p:sp>
        <p:nvSpPr>
          <p:cNvPr id="925" name="OOM"/>
          <p:cNvSpPr txBox="1"/>
          <p:nvPr/>
        </p:nvSpPr>
        <p:spPr>
          <a:xfrm rot="16176055">
            <a:off x="15305233" y="8925648"/>
            <a:ext cx="741790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26" name="OOM"/>
          <p:cNvSpPr txBox="1"/>
          <p:nvPr/>
        </p:nvSpPr>
        <p:spPr>
          <a:xfrm rot="16176055">
            <a:off x="17575358" y="8925648"/>
            <a:ext cx="741790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27" name="OOM"/>
          <p:cNvSpPr txBox="1"/>
          <p:nvPr/>
        </p:nvSpPr>
        <p:spPr>
          <a:xfrm rot="16176055">
            <a:off x="14955983" y="8925648"/>
            <a:ext cx="741790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28" name="OOM"/>
          <p:cNvSpPr txBox="1"/>
          <p:nvPr/>
        </p:nvSpPr>
        <p:spPr>
          <a:xfrm rot="16176055">
            <a:off x="14606733" y="8925648"/>
            <a:ext cx="741790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963">
                <a:solidFill>
                  <a:srgbClr val="53585F"/>
                </a:solidFill>
              </a:defRPr>
            </a:lvl1pPr>
          </a:lstStyle>
          <a:p>
            <a:pPr/>
            <a:r>
              <a:t>OOM</a:t>
            </a:r>
          </a:p>
        </p:txBody>
      </p:sp>
      <p:sp>
        <p:nvSpPr>
          <p:cNvPr id="929" name="TransE"/>
          <p:cNvSpPr txBox="1"/>
          <p:nvPr/>
        </p:nvSpPr>
        <p:spPr>
          <a:xfrm>
            <a:off x="3691278" y="3820208"/>
            <a:ext cx="5567649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3063">
                <a:solidFill>
                  <a:srgbClr val="53585F"/>
                </a:solidFill>
              </a:defRPr>
            </a:lvl1pPr>
          </a:lstStyle>
          <a:p>
            <a:pPr/>
            <a:r>
              <a:t>TransE</a:t>
            </a:r>
          </a:p>
        </p:txBody>
      </p:sp>
      <p:sp>
        <p:nvSpPr>
          <p:cNvPr id="930" name="TransR"/>
          <p:cNvSpPr txBox="1"/>
          <p:nvPr/>
        </p:nvSpPr>
        <p:spPr>
          <a:xfrm>
            <a:off x="15367341" y="3820208"/>
            <a:ext cx="5567649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3063">
                <a:solidFill>
                  <a:srgbClr val="53585F"/>
                </a:solidFill>
              </a:defRPr>
            </a:lvl1pPr>
          </a:lstStyle>
          <a:p>
            <a:pPr/>
            <a:r>
              <a:t>TransR</a:t>
            </a:r>
          </a:p>
        </p:txBody>
      </p:sp>
      <p:pic>
        <p:nvPicPr>
          <p:cNvPr id="9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465" y="11164768"/>
            <a:ext cx="7823201" cy="256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Accuracy - GC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Accuracy - GCN</a:t>
            </a:r>
          </a:p>
        </p:txBody>
      </p:sp>
      <p:sp>
        <p:nvSpPr>
          <p:cNvPr id="936" name="Boost performance through Large Embedding (64 to 1024 embedding vectors)…"/>
          <p:cNvSpPr txBox="1"/>
          <p:nvPr>
            <p:ph type="body" sz="quarter" idx="1"/>
          </p:nvPr>
        </p:nvSpPr>
        <p:spPr>
          <a:xfrm>
            <a:off x="1075285" y="1981941"/>
            <a:ext cx="21951848" cy="1834304"/>
          </a:xfrm>
          <a:prstGeom prst="rect">
            <a:avLst/>
          </a:prstGeom>
        </p:spPr>
        <p:txBody>
          <a:bodyPr anchor="t"/>
          <a:lstStyle/>
          <a:p>
            <a:pPr/>
            <a:r>
              <a:t>Boost performance through Large Embedding (64 to 1024 embedding vectors)</a:t>
            </a:r>
          </a:p>
          <a:p>
            <a:pPr lvl="1"/>
            <a:r>
              <a:t>1024 embedding can only be handled by RA-GCN</a:t>
            </a:r>
          </a:p>
        </p:txBody>
      </p:sp>
      <p:sp>
        <p:nvSpPr>
          <p:cNvPr id="937" name="Slide Number"/>
          <p:cNvSpPr txBox="1"/>
          <p:nvPr>
            <p:ph type="sldNum" sz="quarter" idx="2"/>
          </p:nvPr>
        </p:nvSpPr>
        <p:spPr>
          <a:xfrm>
            <a:off x="11866522" y="13010554"/>
            <a:ext cx="633096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38" name="ogbn-products.pdf" descr="ogbn-product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8155" y="3801557"/>
            <a:ext cx="11926108" cy="8944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943" name="Propose a functional version of Relational Algebra (RA)…"/>
          <p:cNvSpPr txBox="1"/>
          <p:nvPr>
            <p:ph type="body" idx="1"/>
          </p:nvPr>
        </p:nvSpPr>
        <p:spPr>
          <a:xfrm>
            <a:off x="1207147" y="2336070"/>
            <a:ext cx="21951847" cy="7973536"/>
          </a:xfrm>
          <a:prstGeom prst="rect">
            <a:avLst/>
          </a:prstGeom>
        </p:spPr>
        <p:txBody>
          <a:bodyPr anchor="t"/>
          <a:lstStyle/>
          <a:p>
            <a:pPr/>
            <a:r>
              <a:t>Propose a functional version of Relational Algebra (RA) </a:t>
            </a:r>
          </a:p>
          <a:p>
            <a:pPr lvl="1"/>
            <a:r>
              <a:t>Define partial derivative, gradients of a RA function </a:t>
            </a:r>
          </a:p>
          <a:p>
            <a:pPr lvl="1"/>
            <a:r>
              <a:t>Define Relational Jacobian Product (RJP) of RA function</a:t>
            </a:r>
          </a:p>
          <a:p>
            <a:pPr/>
            <a:r>
              <a:t>Propose a RA-autodiff algorithm</a:t>
            </a:r>
          </a:p>
          <a:p>
            <a:pPr lvl="1"/>
            <a:r>
              <a:t>Generate RA function evaluating gradient of input RA function </a:t>
            </a:r>
          </a:p>
          <a:p>
            <a:pPr/>
            <a:r>
              <a:t>Implement RA auto-diff algorithm to automatically produce distributed ML computations in a fully declarative way</a:t>
            </a:r>
          </a:p>
        </p:txBody>
      </p:sp>
      <p:sp>
        <p:nvSpPr>
          <p:cNvPr id="944" name="Slide Number"/>
          <p:cNvSpPr txBox="1"/>
          <p:nvPr>
            <p:ph type="sldNum" sz="quarter" idx="2"/>
          </p:nvPr>
        </p:nvSpPr>
        <p:spPr>
          <a:xfrm>
            <a:off x="11844170" y="13010554"/>
            <a:ext cx="677800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Acknowled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Acknowledgement</a:t>
            </a:r>
          </a:p>
        </p:txBody>
      </p:sp>
      <p:sp>
        <p:nvSpPr>
          <p:cNvPr id="949" name="Slide Number"/>
          <p:cNvSpPr txBox="1"/>
          <p:nvPr>
            <p:ph type="sldNum" sz="quarter" idx="2"/>
          </p:nvPr>
        </p:nvSpPr>
        <p:spPr>
          <a:xfrm>
            <a:off x="11321889" y="12728481"/>
            <a:ext cx="680340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7399" b="0"/>
          <a:stretch>
            <a:fillRect/>
          </a:stretch>
        </p:blipFill>
        <p:spPr>
          <a:xfrm>
            <a:off x="12643424" y="2717018"/>
            <a:ext cx="2525993" cy="2531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23484" y="2715629"/>
            <a:ext cx="2533946" cy="2533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48665" y="2715629"/>
            <a:ext cx="2534220" cy="2534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8639" b="8172"/>
          <a:stretch>
            <a:fillRect/>
          </a:stretch>
        </p:blipFill>
        <p:spPr>
          <a:xfrm>
            <a:off x="20171550" y="2709279"/>
            <a:ext cx="2533910" cy="2546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510" b="6654"/>
          <a:stretch>
            <a:fillRect/>
          </a:stretch>
        </p:blipFill>
        <p:spPr>
          <a:xfrm>
            <a:off x="12643424" y="5247071"/>
            <a:ext cx="2511808" cy="2521018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Committee members:"/>
          <p:cNvSpPr txBox="1"/>
          <p:nvPr/>
        </p:nvSpPr>
        <p:spPr>
          <a:xfrm>
            <a:off x="1285630" y="1785772"/>
            <a:ext cx="5589398" cy="82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spcBef>
                <a:spcPts val="1400"/>
              </a:spcBef>
              <a:defRPr sz="4400">
                <a:solidFill>
                  <a:srgbClr val="373A40"/>
                </a:solidFill>
              </a:defRPr>
            </a:pPr>
            <a:r>
              <a:t>Committee members:</a:t>
            </a:r>
          </a:p>
        </p:txBody>
      </p:sp>
      <p:sp>
        <p:nvSpPr>
          <p:cNvPr id="956" name="Collaborators:"/>
          <p:cNvSpPr txBox="1"/>
          <p:nvPr/>
        </p:nvSpPr>
        <p:spPr>
          <a:xfrm>
            <a:off x="12681548" y="1785772"/>
            <a:ext cx="3791180" cy="82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spcBef>
                <a:spcPts val="1400"/>
              </a:spcBef>
              <a:defRPr sz="4400">
                <a:solidFill>
                  <a:srgbClr val="373A40"/>
                </a:solidFill>
              </a:defRPr>
            </a:pPr>
            <a:r>
              <a:t>Collaborators:</a:t>
            </a:r>
          </a:p>
        </p:txBody>
      </p:sp>
      <p:sp>
        <p:nvSpPr>
          <p:cNvPr id="957" name="Advisor:"/>
          <p:cNvSpPr txBox="1"/>
          <p:nvPr/>
        </p:nvSpPr>
        <p:spPr>
          <a:xfrm>
            <a:off x="1437834" y="6378109"/>
            <a:ext cx="2111935" cy="82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400"/>
              </a:spcBef>
              <a:defRPr sz="4400">
                <a:solidFill>
                  <a:srgbClr val="373A40"/>
                </a:solidFill>
              </a:defRPr>
            </a:lvl1pPr>
          </a:lstStyle>
          <a:p>
            <a:pPr/>
            <a:r>
              <a:t>Advisor:</a:t>
            </a:r>
          </a:p>
        </p:txBody>
      </p:sp>
      <p:pic>
        <p:nvPicPr>
          <p:cNvPr id="95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17474" y="7420265"/>
            <a:ext cx="3219062" cy="2741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1747" y="2802755"/>
            <a:ext cx="2840372" cy="2974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13384" y="2812706"/>
            <a:ext cx="2776166" cy="2954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78410" y="2812706"/>
            <a:ext cx="2832072" cy="2954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2" name="WeChat Image_20230403172710.jpg" descr="WeChat Image_20230403172710.jpg"/>
          <p:cNvPicPr>
            <a:picLocks noChangeAspect="1"/>
          </p:cNvPicPr>
          <p:nvPr/>
        </p:nvPicPr>
        <p:blipFill>
          <a:blip r:embed="rId12">
            <a:extLst/>
          </a:blip>
          <a:srcRect l="18985" t="11654" r="21717" b="9634"/>
          <a:stretch>
            <a:fillRect/>
          </a:stretch>
        </p:blipFill>
        <p:spPr>
          <a:xfrm>
            <a:off x="17647076" y="5244889"/>
            <a:ext cx="2537269" cy="2525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WeChat Image_20230403223428.jpg" descr="WeChat Image_20230403223428.jpg"/>
          <p:cNvPicPr>
            <a:picLocks noChangeAspect="1"/>
          </p:cNvPicPr>
          <p:nvPr/>
        </p:nvPicPr>
        <p:blipFill>
          <a:blip r:embed="rId13">
            <a:extLst/>
          </a:blip>
          <a:srcRect l="35107" t="0" r="0" b="12857"/>
          <a:stretch>
            <a:fillRect/>
          </a:stretch>
        </p:blipFill>
        <p:spPr>
          <a:xfrm>
            <a:off x="15123483" y="5233124"/>
            <a:ext cx="2533857" cy="2548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4" name="ShangyuLuo_0032TreeBranchesFAVE-500-1qf3npz.jpeg" descr="ShangyuLuo_0032TreeBranchesFAVE-500-1qf3npz.jpeg"/>
          <p:cNvPicPr>
            <a:picLocks noChangeAspect="1"/>
          </p:cNvPicPr>
          <p:nvPr/>
        </p:nvPicPr>
        <p:blipFill>
          <a:blip r:embed="rId14">
            <a:extLst/>
          </a:blip>
          <a:srcRect l="24508" t="10805" r="26922" b="29551"/>
          <a:stretch>
            <a:fillRect/>
          </a:stretch>
        </p:blipFill>
        <p:spPr>
          <a:xfrm>
            <a:off x="12643423" y="7734200"/>
            <a:ext cx="2511774" cy="2590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65" name="jzou22.png" descr="jzou22.png"/>
          <p:cNvPicPr>
            <a:picLocks noChangeAspect="1"/>
          </p:cNvPicPr>
          <p:nvPr/>
        </p:nvPicPr>
        <p:blipFill>
          <a:blip r:embed="rId15">
            <a:extLst/>
          </a:blip>
          <a:srcRect l="0" t="0" r="16814" b="16478"/>
          <a:stretch>
            <a:fillRect/>
          </a:stretch>
        </p:blipFill>
        <p:spPr>
          <a:xfrm>
            <a:off x="15128048" y="7782222"/>
            <a:ext cx="2524923" cy="2545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WeChat Image_20230403222839.jpg" descr="WeChat Image_20230403222839.jpg"/>
          <p:cNvPicPr>
            <a:picLocks noChangeAspect="1"/>
          </p:cNvPicPr>
          <p:nvPr/>
        </p:nvPicPr>
        <p:blipFill>
          <a:blip r:embed="rId16">
            <a:extLst/>
          </a:blip>
          <a:srcRect l="0" t="0" r="4269" b="23336"/>
          <a:stretch>
            <a:fillRect/>
          </a:stretch>
        </p:blipFill>
        <p:spPr>
          <a:xfrm>
            <a:off x="20172740" y="5243896"/>
            <a:ext cx="2531766" cy="2527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atabase for Distributed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Database for Distributed Machine Learning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1969138" y="13010554"/>
            <a:ext cx="427864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2" name="Machine 1"/>
          <p:cNvSpPr/>
          <p:nvPr/>
        </p:nvSpPr>
        <p:spPr>
          <a:xfrm>
            <a:off x="800372" y="2787586"/>
            <a:ext cx="3480505" cy="3418444"/>
          </a:xfrm>
          <a:prstGeom prst="rect">
            <a:avLst/>
          </a:prstGeom>
          <a:ln w="50800">
            <a:solidFill>
              <a:srgbClr val="1F37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>
              <a:defRPr sz="3200"/>
            </a:lvl1pPr>
          </a:lstStyle>
          <a:p>
            <a:pPr/>
            <a:r>
              <a:t>Machine 1</a:t>
            </a:r>
          </a:p>
        </p:txBody>
      </p:sp>
      <p:sp>
        <p:nvSpPr>
          <p:cNvPr id="153" name="Matrix A"/>
          <p:cNvSpPr/>
          <p:nvPr/>
        </p:nvSpPr>
        <p:spPr>
          <a:xfrm>
            <a:off x="9022959" y="3454260"/>
            <a:ext cx="2713772" cy="2709975"/>
          </a:xfrm>
          <a:prstGeom prst="roundRect">
            <a:avLst>
              <a:gd name="adj" fmla="val 15000"/>
            </a:avLst>
          </a:prstGeom>
          <a:ln w="50800">
            <a:solidFill>
              <a:srgbClr val="3D77F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900"/>
            </a:lvl1pPr>
          </a:lstStyle>
          <a:p>
            <a:pPr/>
            <a:r>
              <a:t>Matrix A</a:t>
            </a:r>
          </a:p>
        </p:txBody>
      </p:sp>
      <p:sp>
        <p:nvSpPr>
          <p:cNvPr id="154" name="Matrix B"/>
          <p:cNvSpPr/>
          <p:nvPr/>
        </p:nvSpPr>
        <p:spPr>
          <a:xfrm>
            <a:off x="12354820" y="3454260"/>
            <a:ext cx="2713772" cy="2709975"/>
          </a:xfrm>
          <a:prstGeom prst="roundRect">
            <a:avLst>
              <a:gd name="adj" fmla="val 15000"/>
            </a:avLst>
          </a:prstGeom>
          <a:ln w="50800">
            <a:solidFill>
              <a:srgbClr val="3D77F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900"/>
            </a:lvl1pPr>
          </a:lstStyle>
          <a:p>
            <a:pPr/>
            <a:r>
              <a:t>Matrix B</a:t>
            </a:r>
          </a:p>
        </p:txBody>
      </p:sp>
      <p:sp>
        <p:nvSpPr>
          <p:cNvPr id="155" name="Machine 2"/>
          <p:cNvSpPr/>
          <p:nvPr/>
        </p:nvSpPr>
        <p:spPr>
          <a:xfrm>
            <a:off x="4911666" y="2787586"/>
            <a:ext cx="3480504" cy="3418444"/>
          </a:xfrm>
          <a:prstGeom prst="rect">
            <a:avLst/>
          </a:prstGeom>
          <a:ln w="50800">
            <a:solidFill>
              <a:srgbClr val="1F37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>
              <a:defRPr sz="3200"/>
            </a:lvl1pPr>
          </a:lstStyle>
          <a:p>
            <a:pPr/>
            <a:r>
              <a:t>Machine 2</a:t>
            </a:r>
          </a:p>
        </p:txBody>
      </p:sp>
      <p:sp>
        <p:nvSpPr>
          <p:cNvPr id="156" name="Line"/>
          <p:cNvSpPr/>
          <p:nvPr/>
        </p:nvSpPr>
        <p:spPr>
          <a:xfrm>
            <a:off x="227530" y="6848512"/>
            <a:ext cx="23999936" cy="1"/>
          </a:xfrm>
          <a:prstGeom prst="line">
            <a:avLst/>
          </a:prstGeom>
          <a:ln w="63500">
            <a:solidFill>
              <a:srgbClr val="132067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157" name="Consider a simple matrix multiplication of two large matrices A and B:"/>
          <p:cNvSpPr txBox="1"/>
          <p:nvPr/>
        </p:nvSpPr>
        <p:spPr>
          <a:xfrm>
            <a:off x="16979" y="1739216"/>
            <a:ext cx="19702287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617361" indent="-617361" algn="l">
              <a:spcBef>
                <a:spcPts val="1400"/>
              </a:spcBef>
              <a:buClr>
                <a:srgbClr val="1F37AD"/>
              </a:buClr>
              <a:buSzPct val="75000"/>
              <a:buChar char="✧"/>
              <a:defRPr>
                <a:solidFill>
                  <a:srgbClr val="3A3D43"/>
                </a:solidFill>
              </a:defRPr>
            </a:lvl1pPr>
          </a:lstStyle>
          <a:p>
            <a:pPr/>
            <a:r>
              <a:t>Consider a simple matrix multiplication of two large matrices A and B: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228246" y="7108894"/>
            <a:ext cx="6589023" cy="4287915"/>
            <a:chOff x="0" y="0"/>
            <a:chExt cx="6589021" cy="4287914"/>
          </a:xfrm>
        </p:grpSpPr>
        <p:sp>
          <p:nvSpPr>
            <p:cNvPr id="158" name="B(1,0)"/>
            <p:cNvSpPr/>
            <p:nvPr/>
          </p:nvSpPr>
          <p:spPr>
            <a:xfrm>
              <a:off x="3697271" y="2924698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B(1,0)</a:t>
              </a:r>
            </a:p>
          </p:txBody>
        </p:sp>
        <p:sp>
          <p:nvSpPr>
            <p:cNvPr id="159" name="B(1,1)"/>
            <p:cNvSpPr/>
            <p:nvPr/>
          </p:nvSpPr>
          <p:spPr>
            <a:xfrm>
              <a:off x="5141884" y="2924698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B(1,1)</a:t>
              </a:r>
            </a:p>
          </p:txBody>
        </p:sp>
        <p:sp>
          <p:nvSpPr>
            <p:cNvPr id="160" name="B(0,1)"/>
            <p:cNvSpPr/>
            <p:nvPr/>
          </p:nvSpPr>
          <p:spPr>
            <a:xfrm>
              <a:off x="5141884" y="1504529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B(0,1)</a:t>
              </a:r>
            </a:p>
          </p:txBody>
        </p:sp>
        <p:sp>
          <p:nvSpPr>
            <p:cNvPr id="161" name="B(0,0)"/>
            <p:cNvSpPr/>
            <p:nvPr/>
          </p:nvSpPr>
          <p:spPr>
            <a:xfrm>
              <a:off x="3697271" y="1504529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B(0,0)</a:t>
              </a:r>
            </a:p>
          </p:txBody>
        </p:sp>
        <p:sp>
          <p:nvSpPr>
            <p:cNvPr id="162" name="Line"/>
            <p:cNvSpPr/>
            <p:nvPr/>
          </p:nvSpPr>
          <p:spPr>
            <a:xfrm flipV="1">
              <a:off x="5054157" y="1393602"/>
              <a:ext cx="1" cy="2894313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63" name="Line"/>
            <p:cNvSpPr/>
            <p:nvPr/>
          </p:nvSpPr>
          <p:spPr>
            <a:xfrm flipH="1" flipV="1">
              <a:off x="3482385" y="2840758"/>
              <a:ext cx="310663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64" name="A(1,0)"/>
            <p:cNvSpPr/>
            <p:nvPr/>
          </p:nvSpPr>
          <p:spPr>
            <a:xfrm>
              <a:off x="406800" y="2924698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A(1,0)</a:t>
              </a:r>
            </a:p>
          </p:txBody>
        </p:sp>
        <p:sp>
          <p:nvSpPr>
            <p:cNvPr id="165" name="A(1,1)"/>
            <p:cNvSpPr/>
            <p:nvPr/>
          </p:nvSpPr>
          <p:spPr>
            <a:xfrm>
              <a:off x="1851412" y="2924698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A(1,1)</a:t>
              </a:r>
            </a:p>
          </p:txBody>
        </p:sp>
        <p:sp>
          <p:nvSpPr>
            <p:cNvPr id="166" name="A(0,1)"/>
            <p:cNvSpPr/>
            <p:nvPr/>
          </p:nvSpPr>
          <p:spPr>
            <a:xfrm>
              <a:off x="1851412" y="1504529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A(0,1)</a:t>
              </a:r>
            </a:p>
          </p:txBody>
        </p:sp>
        <p:sp>
          <p:nvSpPr>
            <p:cNvPr id="167" name="A(0,0)"/>
            <p:cNvSpPr/>
            <p:nvPr/>
          </p:nvSpPr>
          <p:spPr>
            <a:xfrm>
              <a:off x="406800" y="1485772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A(0,0)</a:t>
              </a:r>
            </a:p>
          </p:txBody>
        </p:sp>
        <p:sp>
          <p:nvSpPr>
            <p:cNvPr id="168" name="Line"/>
            <p:cNvSpPr/>
            <p:nvPr/>
          </p:nvSpPr>
          <p:spPr>
            <a:xfrm flipH="1" flipV="1">
              <a:off x="136747" y="2840758"/>
              <a:ext cx="310663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1772019" y="1355502"/>
              <a:ext cx="1" cy="2894313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70" name="Partition A &amp; B:"/>
            <p:cNvSpPr txBox="1"/>
            <p:nvPr/>
          </p:nvSpPr>
          <p:spPr>
            <a:xfrm>
              <a:off x="0" y="-1"/>
              <a:ext cx="4972827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617361" indent="-617361" algn="l">
                <a:spcBef>
                  <a:spcPts val="1400"/>
                </a:spcBef>
                <a:buClr>
                  <a:srgbClr val="1F37AD"/>
                </a:buClr>
                <a:buSzPct val="75000"/>
                <a:buChar char="✧"/>
                <a:defRPr>
                  <a:solidFill>
                    <a:srgbClr val="3A3D43"/>
                  </a:solidFill>
                </a:defRPr>
              </a:lvl1pPr>
            </a:lstStyle>
            <a:p>
              <a:pPr/>
              <a:r>
                <a:t>Partition A &amp; B:</a:t>
              </a: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7077723" y="7108893"/>
            <a:ext cx="8170221" cy="4306059"/>
            <a:chOff x="0" y="0"/>
            <a:chExt cx="8170219" cy="4306057"/>
          </a:xfrm>
        </p:grpSpPr>
        <p:sp>
          <p:nvSpPr>
            <p:cNvPr id="172" name="B(1,0)"/>
            <p:cNvSpPr/>
            <p:nvPr/>
          </p:nvSpPr>
          <p:spPr>
            <a:xfrm>
              <a:off x="5232504" y="2905344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B(1,0)</a:t>
              </a:r>
            </a:p>
          </p:txBody>
        </p:sp>
        <p:sp>
          <p:nvSpPr>
            <p:cNvPr id="173" name="B(1,1)"/>
            <p:cNvSpPr/>
            <p:nvPr/>
          </p:nvSpPr>
          <p:spPr>
            <a:xfrm>
              <a:off x="6766015" y="2905344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B(1,1)</a:t>
              </a:r>
            </a:p>
          </p:txBody>
        </p:sp>
        <p:sp>
          <p:nvSpPr>
            <p:cNvPr id="174" name="B(0,1)"/>
            <p:cNvSpPr/>
            <p:nvPr/>
          </p:nvSpPr>
          <p:spPr>
            <a:xfrm>
              <a:off x="6766015" y="1421676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B(0,1)</a:t>
              </a:r>
            </a:p>
          </p:txBody>
        </p:sp>
        <p:sp>
          <p:nvSpPr>
            <p:cNvPr id="175" name="B(0,0)"/>
            <p:cNvSpPr/>
            <p:nvPr/>
          </p:nvSpPr>
          <p:spPr>
            <a:xfrm>
              <a:off x="5232504" y="1421676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B(0,0)</a:t>
              </a:r>
            </a:p>
          </p:txBody>
        </p:sp>
        <p:sp>
          <p:nvSpPr>
            <p:cNvPr id="176" name="A(1,0)"/>
            <p:cNvSpPr/>
            <p:nvPr/>
          </p:nvSpPr>
          <p:spPr>
            <a:xfrm>
              <a:off x="1410215" y="2926500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A(1,0)</a:t>
              </a:r>
            </a:p>
          </p:txBody>
        </p:sp>
        <p:sp>
          <p:nvSpPr>
            <p:cNvPr id="177" name="A(1,1)"/>
            <p:cNvSpPr/>
            <p:nvPr/>
          </p:nvSpPr>
          <p:spPr>
            <a:xfrm>
              <a:off x="2854828" y="2926500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A(1,1)</a:t>
              </a:r>
            </a:p>
          </p:txBody>
        </p:sp>
        <p:sp>
          <p:nvSpPr>
            <p:cNvPr id="178" name="A(0,1)"/>
            <p:cNvSpPr/>
            <p:nvPr/>
          </p:nvSpPr>
          <p:spPr>
            <a:xfrm>
              <a:off x="2854828" y="1442832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A(0,1)</a:t>
              </a:r>
            </a:p>
          </p:txBody>
        </p:sp>
        <p:sp>
          <p:nvSpPr>
            <p:cNvPr id="179" name="A(0,0)"/>
            <p:cNvSpPr/>
            <p:nvPr/>
          </p:nvSpPr>
          <p:spPr>
            <a:xfrm>
              <a:off x="1410215" y="1424074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A(0,0)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1099480" y="1299259"/>
              <a:ext cx="3381837" cy="1470099"/>
            </a:xfrm>
            <a:prstGeom prst="rect">
              <a:avLst/>
            </a:prstGeom>
            <a:noFill/>
            <a:ln w="38100" cap="flat">
              <a:solidFill>
                <a:srgbClr val="EF262F"/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1099480" y="2835959"/>
              <a:ext cx="3381837" cy="1470099"/>
            </a:xfrm>
            <a:prstGeom prst="rect">
              <a:avLst/>
            </a:prstGeom>
            <a:noFill/>
            <a:ln w="38100" cap="flat">
              <a:solidFill>
                <a:srgbClr val="47EF2E"/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5128226" y="1301651"/>
              <a:ext cx="1478557" cy="3002014"/>
            </a:xfrm>
            <a:prstGeom prst="rect">
              <a:avLst/>
            </a:prstGeom>
            <a:noFill/>
            <a:ln w="38100" cap="flat">
              <a:solidFill>
                <a:schemeClr val="accent3">
                  <a:satOff val="18648"/>
                  <a:lumOff val="5971"/>
                </a:schemeClr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6631814" y="1301651"/>
              <a:ext cx="1538406" cy="3002014"/>
            </a:xfrm>
            <a:prstGeom prst="rect">
              <a:avLst/>
            </a:prstGeom>
            <a:noFill/>
            <a:ln w="38100" cap="flat">
              <a:solidFill>
                <a:schemeClr val="accent6">
                  <a:satOff val="24555"/>
                  <a:lumOff val="22232"/>
                </a:schemeClr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Arrow"/>
            <p:cNvSpPr/>
            <p:nvPr/>
          </p:nvSpPr>
          <p:spPr>
            <a:xfrm>
              <a:off x="0" y="2582530"/>
              <a:ext cx="807869" cy="465657"/>
            </a:xfrm>
            <a:prstGeom prst="rightArrow">
              <a:avLst>
                <a:gd name="adj1" fmla="val 32000"/>
                <a:gd name="adj2" fmla="val 64000"/>
              </a:avLst>
            </a:prstGeom>
            <a:noFill/>
            <a:ln w="25400" cap="flat">
              <a:solidFill>
                <a:srgbClr val="3D78F7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" name="Shuffle A &amp; Shuffle B:"/>
            <p:cNvSpPr txBox="1"/>
            <p:nvPr/>
          </p:nvSpPr>
          <p:spPr>
            <a:xfrm>
              <a:off x="618122" y="-1"/>
              <a:ext cx="6566042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617361" indent="-617361" algn="l">
                <a:spcBef>
                  <a:spcPts val="1400"/>
                </a:spcBef>
                <a:buClr>
                  <a:srgbClr val="1F37AD"/>
                </a:buClr>
                <a:buSzPct val="75000"/>
                <a:buChar char="✧"/>
                <a:defRPr>
                  <a:solidFill>
                    <a:srgbClr val="3A3D43"/>
                  </a:solidFill>
                </a:defRPr>
              </a:lvl1pPr>
            </a:lstStyle>
            <a:p>
              <a:pPr/>
              <a:r>
                <a:t>Shuffle A &amp; Shuffle B:</a:t>
              </a:r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15541893" y="7088859"/>
            <a:ext cx="8622986" cy="4570016"/>
            <a:chOff x="0" y="0"/>
            <a:chExt cx="8622984" cy="4570014"/>
          </a:xfrm>
        </p:grpSpPr>
        <p:sp>
          <p:nvSpPr>
            <p:cNvPr id="187" name="Machine 1"/>
            <p:cNvSpPr/>
            <p:nvPr/>
          </p:nvSpPr>
          <p:spPr>
            <a:xfrm>
              <a:off x="1018488" y="1151571"/>
              <a:ext cx="3480504" cy="3418444"/>
            </a:xfrm>
            <a:prstGeom prst="rect">
              <a:avLst/>
            </a:prstGeom>
            <a:noFill/>
            <a:ln w="50800" cap="flat">
              <a:solidFill>
                <a:srgbClr val="1F37A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>
                <a:defRPr sz="3200"/>
              </a:lvl1pPr>
            </a:lstStyle>
            <a:p>
              <a:pPr/>
              <a:r>
                <a:t>Machine 1</a:t>
              </a:r>
            </a:p>
          </p:txBody>
        </p:sp>
        <p:sp>
          <p:nvSpPr>
            <p:cNvPr id="188" name="Machine 2"/>
            <p:cNvSpPr/>
            <p:nvPr/>
          </p:nvSpPr>
          <p:spPr>
            <a:xfrm>
              <a:off x="5142481" y="1151571"/>
              <a:ext cx="3480504" cy="3418444"/>
            </a:xfrm>
            <a:prstGeom prst="rect">
              <a:avLst/>
            </a:prstGeom>
            <a:noFill/>
            <a:ln w="50800" cap="flat">
              <a:solidFill>
                <a:srgbClr val="1F37A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>
                <a:defRPr sz="3200"/>
              </a:lvl1pPr>
            </a:lstStyle>
            <a:p>
              <a:pPr/>
              <a:r>
                <a:t>Machine 2</a:t>
              </a:r>
            </a:p>
          </p:txBody>
        </p:sp>
        <p:sp>
          <p:nvSpPr>
            <p:cNvPr id="189" name="B(1,0)"/>
            <p:cNvSpPr/>
            <p:nvPr/>
          </p:nvSpPr>
          <p:spPr>
            <a:xfrm>
              <a:off x="2772370" y="3162424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B(1,0)</a:t>
              </a:r>
            </a:p>
          </p:txBody>
        </p:sp>
        <p:sp>
          <p:nvSpPr>
            <p:cNvPr id="190" name="B(1,1)"/>
            <p:cNvSpPr/>
            <p:nvPr/>
          </p:nvSpPr>
          <p:spPr>
            <a:xfrm>
              <a:off x="6938712" y="3137024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B(1,1)</a:t>
              </a:r>
            </a:p>
          </p:txBody>
        </p:sp>
        <p:sp>
          <p:nvSpPr>
            <p:cNvPr id="191" name="B(0,1)"/>
            <p:cNvSpPr/>
            <p:nvPr/>
          </p:nvSpPr>
          <p:spPr>
            <a:xfrm>
              <a:off x="5539268" y="3137024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B(0,1)</a:t>
              </a:r>
            </a:p>
          </p:txBody>
        </p:sp>
        <p:sp>
          <p:nvSpPr>
            <p:cNvPr id="192" name="B(0,0)"/>
            <p:cNvSpPr/>
            <p:nvPr/>
          </p:nvSpPr>
          <p:spPr>
            <a:xfrm>
              <a:off x="1378557" y="3162424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B(0,0)</a:t>
              </a:r>
            </a:p>
          </p:txBody>
        </p:sp>
        <p:sp>
          <p:nvSpPr>
            <p:cNvPr id="193" name="A(1,0)"/>
            <p:cNvSpPr/>
            <p:nvPr/>
          </p:nvSpPr>
          <p:spPr>
            <a:xfrm>
              <a:off x="5539268" y="1738111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A(1,0)</a:t>
              </a:r>
            </a:p>
          </p:txBody>
        </p:sp>
        <p:sp>
          <p:nvSpPr>
            <p:cNvPr id="194" name="A(1,1)"/>
            <p:cNvSpPr/>
            <p:nvPr/>
          </p:nvSpPr>
          <p:spPr>
            <a:xfrm>
              <a:off x="6938712" y="1738111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A(1,1)</a:t>
              </a:r>
            </a:p>
          </p:txBody>
        </p:sp>
        <p:sp>
          <p:nvSpPr>
            <p:cNvPr id="195" name="A(0,1)"/>
            <p:cNvSpPr/>
            <p:nvPr/>
          </p:nvSpPr>
          <p:spPr>
            <a:xfrm>
              <a:off x="2759670" y="1738111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A(0,1)</a:t>
              </a:r>
            </a:p>
          </p:txBody>
        </p:sp>
        <p:sp>
          <p:nvSpPr>
            <p:cNvPr id="196" name="A(0,0)"/>
            <p:cNvSpPr/>
            <p:nvPr/>
          </p:nvSpPr>
          <p:spPr>
            <a:xfrm>
              <a:off x="1378557" y="1738111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A(0,0)</a:t>
              </a:r>
            </a:p>
          </p:txBody>
        </p:sp>
        <p:sp>
          <p:nvSpPr>
            <p:cNvPr id="197" name="Rectangle"/>
            <p:cNvSpPr/>
            <p:nvPr/>
          </p:nvSpPr>
          <p:spPr>
            <a:xfrm>
              <a:off x="1176182" y="1662927"/>
              <a:ext cx="3068538" cy="1394969"/>
            </a:xfrm>
            <a:prstGeom prst="rect">
              <a:avLst/>
            </a:prstGeom>
            <a:noFill/>
            <a:ln w="38100" cap="flat">
              <a:solidFill>
                <a:srgbClr val="EF262F"/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8" name="Rectangle"/>
            <p:cNvSpPr/>
            <p:nvPr/>
          </p:nvSpPr>
          <p:spPr>
            <a:xfrm>
              <a:off x="1147846" y="3079874"/>
              <a:ext cx="3068537" cy="1384301"/>
            </a:xfrm>
            <a:prstGeom prst="rect">
              <a:avLst/>
            </a:prstGeom>
            <a:noFill/>
            <a:ln w="38100" cap="flat">
              <a:solidFill>
                <a:schemeClr val="accent3">
                  <a:satOff val="18648"/>
                  <a:lumOff val="5971"/>
                </a:schemeClr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Rectangle"/>
            <p:cNvSpPr/>
            <p:nvPr/>
          </p:nvSpPr>
          <p:spPr>
            <a:xfrm>
              <a:off x="5340711" y="1650762"/>
              <a:ext cx="3084047" cy="1419299"/>
            </a:xfrm>
            <a:prstGeom prst="rect">
              <a:avLst/>
            </a:prstGeom>
            <a:noFill/>
            <a:ln w="38100" cap="flat">
              <a:solidFill>
                <a:srgbClr val="47EF2E"/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Rectangle"/>
            <p:cNvSpPr/>
            <p:nvPr/>
          </p:nvSpPr>
          <p:spPr>
            <a:xfrm>
              <a:off x="5352028" y="3114786"/>
              <a:ext cx="3084047" cy="1365277"/>
            </a:xfrm>
            <a:prstGeom prst="rect">
              <a:avLst/>
            </a:prstGeom>
            <a:noFill/>
            <a:ln w="38100" cap="flat">
              <a:solidFill>
                <a:schemeClr val="accent6">
                  <a:satOff val="24555"/>
                  <a:lumOff val="22232"/>
                </a:schemeClr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1" name="Arrow"/>
            <p:cNvSpPr/>
            <p:nvPr/>
          </p:nvSpPr>
          <p:spPr>
            <a:xfrm>
              <a:off x="0" y="2627965"/>
              <a:ext cx="807869" cy="465656"/>
            </a:xfrm>
            <a:prstGeom prst="rightArrow">
              <a:avLst>
                <a:gd name="adj1" fmla="val 32000"/>
                <a:gd name="adj2" fmla="val 64000"/>
              </a:avLst>
            </a:prstGeom>
            <a:noFill/>
            <a:ln w="25400" cap="flat">
              <a:solidFill>
                <a:srgbClr val="3D78F7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" name="Machine 1 &amp; 2:"/>
            <p:cNvSpPr txBox="1"/>
            <p:nvPr/>
          </p:nvSpPr>
          <p:spPr>
            <a:xfrm>
              <a:off x="438061" y="-1"/>
              <a:ext cx="4641357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617361" indent="-617361" algn="l">
                <a:spcBef>
                  <a:spcPts val="1400"/>
                </a:spcBef>
                <a:buClr>
                  <a:srgbClr val="1F37AD"/>
                </a:buClr>
                <a:buSzPct val="75000"/>
                <a:buChar char="✧"/>
                <a:defRPr>
                  <a:solidFill>
                    <a:srgbClr val="3A3D43"/>
                  </a:solidFill>
                </a:defRPr>
              </a:lvl1pPr>
            </a:lstStyle>
            <a:p>
              <a:pPr/>
              <a:r>
                <a:t>Machine 1 &amp; 2:</a:t>
              </a:r>
            </a:p>
          </p:txBody>
        </p:sp>
      </p:grpSp>
      <p:sp>
        <p:nvSpPr>
          <p:cNvPr id="204" name="[Luo et al, ICDE’17]"/>
          <p:cNvSpPr txBox="1"/>
          <p:nvPr/>
        </p:nvSpPr>
        <p:spPr>
          <a:xfrm>
            <a:off x="18487390" y="3088664"/>
            <a:ext cx="5240021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/>
            <a:r>
              <a:t>[Luo et al, ICDE’17]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2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2"/>
      <p:bldP build="whole" bldLvl="1" animBg="1" rev="0" advAuto="0" spid="203" grpId="3"/>
      <p:bldP build="whole" bldLvl="1" animBg="1" rev="0" advAuto="0" spid="17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Database for Distributed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Database for Distributed Machine Learning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11975996" y="13010554"/>
            <a:ext cx="414148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Machine 1"/>
          <p:cNvSpPr/>
          <p:nvPr/>
        </p:nvSpPr>
        <p:spPr>
          <a:xfrm>
            <a:off x="800372" y="2787586"/>
            <a:ext cx="3480505" cy="3418444"/>
          </a:xfrm>
          <a:prstGeom prst="rect">
            <a:avLst/>
          </a:prstGeom>
          <a:ln w="50800">
            <a:solidFill>
              <a:srgbClr val="1F37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>
              <a:defRPr sz="3200"/>
            </a:lvl1pPr>
          </a:lstStyle>
          <a:p>
            <a:pPr/>
            <a:r>
              <a:t>Machine 1</a:t>
            </a:r>
          </a:p>
        </p:txBody>
      </p:sp>
      <p:sp>
        <p:nvSpPr>
          <p:cNvPr id="209" name="Matrix A"/>
          <p:cNvSpPr/>
          <p:nvPr/>
        </p:nvSpPr>
        <p:spPr>
          <a:xfrm>
            <a:off x="9022959" y="3454260"/>
            <a:ext cx="2713772" cy="2709975"/>
          </a:xfrm>
          <a:prstGeom prst="roundRect">
            <a:avLst>
              <a:gd name="adj" fmla="val 15000"/>
            </a:avLst>
          </a:prstGeom>
          <a:ln w="50800">
            <a:solidFill>
              <a:srgbClr val="3D77F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900"/>
            </a:lvl1pPr>
          </a:lstStyle>
          <a:p>
            <a:pPr/>
            <a:r>
              <a:t>Matrix A</a:t>
            </a:r>
          </a:p>
        </p:txBody>
      </p:sp>
      <p:sp>
        <p:nvSpPr>
          <p:cNvPr id="210" name="Machine 2"/>
          <p:cNvSpPr/>
          <p:nvPr/>
        </p:nvSpPr>
        <p:spPr>
          <a:xfrm>
            <a:off x="4911666" y="2787586"/>
            <a:ext cx="3480504" cy="3418444"/>
          </a:xfrm>
          <a:prstGeom prst="rect">
            <a:avLst/>
          </a:prstGeom>
          <a:ln w="50800">
            <a:solidFill>
              <a:srgbClr val="1F37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>
              <a:defRPr sz="3200"/>
            </a:lvl1pPr>
          </a:lstStyle>
          <a:p>
            <a:pPr/>
            <a:r>
              <a:t>Machine 2</a:t>
            </a:r>
          </a:p>
        </p:txBody>
      </p:sp>
      <p:sp>
        <p:nvSpPr>
          <p:cNvPr id="211" name="Line"/>
          <p:cNvSpPr/>
          <p:nvPr/>
        </p:nvSpPr>
        <p:spPr>
          <a:xfrm>
            <a:off x="227530" y="6848512"/>
            <a:ext cx="23999936" cy="1"/>
          </a:xfrm>
          <a:prstGeom prst="line">
            <a:avLst/>
          </a:prstGeom>
          <a:ln w="63500">
            <a:solidFill>
              <a:srgbClr val="132067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12" name="Consider a simple matrix multiplication of one large matrix A and one small matrix B:"/>
          <p:cNvSpPr txBox="1"/>
          <p:nvPr/>
        </p:nvSpPr>
        <p:spPr>
          <a:xfrm>
            <a:off x="16979" y="1739216"/>
            <a:ext cx="23797402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617361" indent="-617361" algn="l">
              <a:spcBef>
                <a:spcPts val="1400"/>
              </a:spcBef>
              <a:buClr>
                <a:srgbClr val="1F37AD"/>
              </a:buClr>
              <a:buSzPct val="75000"/>
              <a:buChar char="✧"/>
              <a:defRPr>
                <a:solidFill>
                  <a:srgbClr val="3A3D43"/>
                </a:solidFill>
              </a:defRPr>
            </a:lvl1pPr>
          </a:lstStyle>
          <a:p>
            <a:pPr/>
            <a:r>
              <a:t>Consider a simple matrix multiplication of one large matrix A and one small matrix B:</a:t>
            </a:r>
          </a:p>
        </p:txBody>
      </p:sp>
      <p:sp>
        <p:nvSpPr>
          <p:cNvPr id="213" name="Matrix B"/>
          <p:cNvSpPr/>
          <p:nvPr/>
        </p:nvSpPr>
        <p:spPr>
          <a:xfrm>
            <a:off x="12367520" y="3496054"/>
            <a:ext cx="1647248" cy="2709976"/>
          </a:xfrm>
          <a:prstGeom prst="roundRect">
            <a:avLst>
              <a:gd name="adj" fmla="val 24677"/>
            </a:avLst>
          </a:prstGeom>
          <a:ln w="50800">
            <a:solidFill>
              <a:srgbClr val="3D77F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900"/>
            </a:lvl1pPr>
          </a:lstStyle>
          <a:p>
            <a:pPr/>
            <a:r>
              <a:t>Matrix B</a:t>
            </a:r>
          </a:p>
        </p:txBody>
      </p:sp>
      <p:grpSp>
        <p:nvGrpSpPr>
          <p:cNvPr id="222" name="Group"/>
          <p:cNvGrpSpPr/>
          <p:nvPr/>
        </p:nvGrpSpPr>
        <p:grpSpPr>
          <a:xfrm>
            <a:off x="228246" y="7108894"/>
            <a:ext cx="5352265" cy="4249815"/>
            <a:chOff x="0" y="0"/>
            <a:chExt cx="5352263" cy="4249814"/>
          </a:xfrm>
        </p:grpSpPr>
        <p:sp>
          <p:nvSpPr>
            <p:cNvPr id="214" name="A(1,0)"/>
            <p:cNvSpPr/>
            <p:nvPr/>
          </p:nvSpPr>
          <p:spPr>
            <a:xfrm>
              <a:off x="406800" y="2924698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A(1,0)</a:t>
              </a:r>
            </a:p>
          </p:txBody>
        </p:sp>
        <p:sp>
          <p:nvSpPr>
            <p:cNvPr id="215" name="A(1,1)"/>
            <p:cNvSpPr/>
            <p:nvPr/>
          </p:nvSpPr>
          <p:spPr>
            <a:xfrm>
              <a:off x="1851412" y="2924698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A(1,1)</a:t>
              </a:r>
            </a:p>
          </p:txBody>
        </p:sp>
        <p:sp>
          <p:nvSpPr>
            <p:cNvPr id="216" name="A(0,1)"/>
            <p:cNvSpPr/>
            <p:nvPr/>
          </p:nvSpPr>
          <p:spPr>
            <a:xfrm>
              <a:off x="1851412" y="1504529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A(0,1)</a:t>
              </a:r>
            </a:p>
          </p:txBody>
        </p:sp>
        <p:sp>
          <p:nvSpPr>
            <p:cNvPr id="217" name="A(0,0)"/>
            <p:cNvSpPr/>
            <p:nvPr/>
          </p:nvSpPr>
          <p:spPr>
            <a:xfrm>
              <a:off x="406800" y="1485772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A(0,0)</a:t>
              </a:r>
            </a:p>
          </p:txBody>
        </p:sp>
        <p:sp>
          <p:nvSpPr>
            <p:cNvPr id="218" name="Line"/>
            <p:cNvSpPr/>
            <p:nvPr/>
          </p:nvSpPr>
          <p:spPr>
            <a:xfrm flipH="1" flipV="1">
              <a:off x="136747" y="2840758"/>
              <a:ext cx="310663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9" name="Line"/>
            <p:cNvSpPr/>
            <p:nvPr/>
          </p:nvSpPr>
          <p:spPr>
            <a:xfrm flipV="1">
              <a:off x="1772019" y="1355502"/>
              <a:ext cx="1" cy="2894313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0" name="Partition A:"/>
            <p:cNvSpPr txBox="1"/>
            <p:nvPr/>
          </p:nvSpPr>
          <p:spPr>
            <a:xfrm>
              <a:off x="0" y="-1"/>
              <a:ext cx="3871737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617361" indent="-617361" algn="l">
                <a:spcBef>
                  <a:spcPts val="1400"/>
                </a:spcBef>
                <a:buClr>
                  <a:srgbClr val="1F37AD"/>
                </a:buClr>
                <a:buSzPct val="75000"/>
                <a:buChar char="✧"/>
                <a:defRPr>
                  <a:solidFill>
                    <a:srgbClr val="3A3D43"/>
                  </a:solidFill>
                </a:defRPr>
              </a:lvl1pPr>
            </a:lstStyle>
            <a:p>
              <a:pPr/>
              <a:r>
                <a:t>Partition A:</a:t>
              </a:r>
            </a:p>
          </p:txBody>
        </p:sp>
        <p:sp>
          <p:nvSpPr>
            <p:cNvPr id="221" name="B"/>
            <p:cNvSpPr/>
            <p:nvPr/>
          </p:nvSpPr>
          <p:spPr>
            <a:xfrm>
              <a:off x="3705016" y="1447670"/>
              <a:ext cx="1647248" cy="2709976"/>
            </a:xfrm>
            <a:prstGeom prst="roundRect">
              <a:avLst>
                <a:gd name="adj" fmla="val 24677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</a:t>
              </a:r>
            </a:p>
          </p:txBody>
        </p:sp>
      </p:grpSp>
      <p:grpSp>
        <p:nvGrpSpPr>
          <p:cNvPr id="232" name="Group"/>
          <p:cNvGrpSpPr/>
          <p:nvPr/>
        </p:nvGrpSpPr>
        <p:grpSpPr>
          <a:xfrm>
            <a:off x="6474133" y="7108893"/>
            <a:ext cx="8582140" cy="4306059"/>
            <a:chOff x="0" y="0"/>
            <a:chExt cx="8582138" cy="4306057"/>
          </a:xfrm>
        </p:grpSpPr>
        <p:sp>
          <p:nvSpPr>
            <p:cNvPr id="223" name="A(1,0)"/>
            <p:cNvSpPr/>
            <p:nvPr/>
          </p:nvSpPr>
          <p:spPr>
            <a:xfrm>
              <a:off x="2013805" y="2926500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A(1,0)</a:t>
              </a:r>
            </a:p>
          </p:txBody>
        </p:sp>
        <p:sp>
          <p:nvSpPr>
            <p:cNvPr id="224" name="A(1,1)"/>
            <p:cNvSpPr/>
            <p:nvPr/>
          </p:nvSpPr>
          <p:spPr>
            <a:xfrm>
              <a:off x="3458417" y="2926500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A(1,1)</a:t>
              </a:r>
            </a:p>
          </p:txBody>
        </p:sp>
        <p:sp>
          <p:nvSpPr>
            <p:cNvPr id="225" name="A(0,1)"/>
            <p:cNvSpPr/>
            <p:nvPr/>
          </p:nvSpPr>
          <p:spPr>
            <a:xfrm>
              <a:off x="3458417" y="1442832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A(0,1)</a:t>
              </a:r>
            </a:p>
          </p:txBody>
        </p:sp>
        <p:sp>
          <p:nvSpPr>
            <p:cNvPr id="226" name="A(0,0)"/>
            <p:cNvSpPr/>
            <p:nvPr/>
          </p:nvSpPr>
          <p:spPr>
            <a:xfrm>
              <a:off x="2013805" y="1424074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A(0,0)</a:t>
              </a:r>
            </a:p>
          </p:txBody>
        </p:sp>
        <p:sp>
          <p:nvSpPr>
            <p:cNvPr id="227" name="Rectangle"/>
            <p:cNvSpPr/>
            <p:nvPr/>
          </p:nvSpPr>
          <p:spPr>
            <a:xfrm>
              <a:off x="1703070" y="1299259"/>
              <a:ext cx="3381837" cy="1470099"/>
            </a:xfrm>
            <a:prstGeom prst="rect">
              <a:avLst/>
            </a:prstGeom>
            <a:noFill/>
            <a:ln w="38100" cap="flat">
              <a:solidFill>
                <a:srgbClr val="EF262F"/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Rectangle"/>
            <p:cNvSpPr/>
            <p:nvPr/>
          </p:nvSpPr>
          <p:spPr>
            <a:xfrm>
              <a:off x="1703070" y="2835959"/>
              <a:ext cx="3381837" cy="1470099"/>
            </a:xfrm>
            <a:prstGeom prst="rect">
              <a:avLst/>
            </a:prstGeom>
            <a:noFill/>
            <a:ln w="38100" cap="flat">
              <a:solidFill>
                <a:srgbClr val="47EF2E"/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9" name="Arrow"/>
            <p:cNvSpPr/>
            <p:nvPr/>
          </p:nvSpPr>
          <p:spPr>
            <a:xfrm>
              <a:off x="0" y="2504861"/>
              <a:ext cx="807869" cy="465656"/>
            </a:xfrm>
            <a:prstGeom prst="rightArrow">
              <a:avLst>
                <a:gd name="adj1" fmla="val 32000"/>
                <a:gd name="adj2" fmla="val 64000"/>
              </a:avLst>
            </a:prstGeom>
            <a:noFill/>
            <a:ln w="25400" cap="flat">
              <a:solidFill>
                <a:srgbClr val="3D78F7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Shuffle A &amp; Broadcast B:"/>
            <p:cNvSpPr txBox="1"/>
            <p:nvPr/>
          </p:nvSpPr>
          <p:spPr>
            <a:xfrm>
              <a:off x="1221712" y="-1"/>
              <a:ext cx="7360427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617361" indent="-617361" algn="l">
                <a:spcBef>
                  <a:spcPts val="1400"/>
                </a:spcBef>
                <a:buClr>
                  <a:srgbClr val="1F37AD"/>
                </a:buClr>
                <a:buSzPct val="75000"/>
                <a:buChar char="✧"/>
                <a:defRPr>
                  <a:solidFill>
                    <a:srgbClr val="3A3D43"/>
                  </a:solidFill>
                </a:defRPr>
              </a:lvl1pPr>
            </a:lstStyle>
            <a:p>
              <a:pPr/>
              <a:r>
                <a:t>Shuffle A &amp; Broadcast B:</a:t>
              </a:r>
            </a:p>
          </p:txBody>
        </p:sp>
        <p:sp>
          <p:nvSpPr>
            <p:cNvPr id="231" name="B"/>
            <p:cNvSpPr/>
            <p:nvPr/>
          </p:nvSpPr>
          <p:spPr>
            <a:xfrm>
              <a:off x="5793434" y="1382701"/>
              <a:ext cx="1647248" cy="2709976"/>
            </a:xfrm>
            <a:prstGeom prst="roundRect">
              <a:avLst>
                <a:gd name="adj" fmla="val 24677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14832272" y="7088859"/>
            <a:ext cx="9370635" cy="4570016"/>
            <a:chOff x="0" y="0"/>
            <a:chExt cx="9370633" cy="4570014"/>
          </a:xfrm>
        </p:grpSpPr>
        <p:sp>
          <p:nvSpPr>
            <p:cNvPr id="233" name="Arrow"/>
            <p:cNvSpPr/>
            <p:nvPr/>
          </p:nvSpPr>
          <p:spPr>
            <a:xfrm>
              <a:off x="0" y="2524895"/>
              <a:ext cx="807869" cy="465657"/>
            </a:xfrm>
            <a:prstGeom prst="rightArrow">
              <a:avLst>
                <a:gd name="adj1" fmla="val 32000"/>
                <a:gd name="adj2" fmla="val 64000"/>
              </a:avLst>
            </a:prstGeom>
            <a:noFill/>
            <a:ln w="25400" cap="flat">
              <a:solidFill>
                <a:srgbClr val="3D78F7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Machine 1 &amp; 2:"/>
            <p:cNvSpPr txBox="1"/>
            <p:nvPr/>
          </p:nvSpPr>
          <p:spPr>
            <a:xfrm>
              <a:off x="1147681" y="-1"/>
              <a:ext cx="4641357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617361" indent="-617361" algn="l">
                <a:spcBef>
                  <a:spcPts val="1400"/>
                </a:spcBef>
                <a:buClr>
                  <a:srgbClr val="1F37AD"/>
                </a:buClr>
                <a:buSzPct val="75000"/>
                <a:buChar char="✧"/>
                <a:defRPr>
                  <a:solidFill>
                    <a:srgbClr val="3A3D43"/>
                  </a:solidFill>
                </a:defRPr>
              </a:lvl1pPr>
            </a:lstStyle>
            <a:p>
              <a:pPr/>
              <a:r>
                <a:t>Machine 1 &amp; 2:</a:t>
              </a:r>
            </a:p>
          </p:txBody>
        </p:sp>
        <p:sp>
          <p:nvSpPr>
            <p:cNvPr id="235" name="Machine 1"/>
            <p:cNvSpPr/>
            <p:nvPr/>
          </p:nvSpPr>
          <p:spPr>
            <a:xfrm>
              <a:off x="1766137" y="1151571"/>
              <a:ext cx="3480504" cy="3418444"/>
            </a:xfrm>
            <a:prstGeom prst="rect">
              <a:avLst/>
            </a:prstGeom>
            <a:noFill/>
            <a:ln w="50800" cap="flat">
              <a:solidFill>
                <a:srgbClr val="1F37A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>
                <a:defRPr sz="3200"/>
              </a:lvl1pPr>
            </a:lstStyle>
            <a:p>
              <a:pPr/>
              <a:r>
                <a:t>Machine 1</a:t>
              </a:r>
            </a:p>
          </p:txBody>
        </p:sp>
        <p:sp>
          <p:nvSpPr>
            <p:cNvPr id="236" name="Machine 2"/>
            <p:cNvSpPr/>
            <p:nvPr/>
          </p:nvSpPr>
          <p:spPr>
            <a:xfrm>
              <a:off x="5890130" y="1151571"/>
              <a:ext cx="3480504" cy="3418444"/>
            </a:xfrm>
            <a:prstGeom prst="rect">
              <a:avLst/>
            </a:prstGeom>
            <a:noFill/>
            <a:ln w="50800" cap="flat">
              <a:solidFill>
                <a:srgbClr val="1F37A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>
                <a:defRPr sz="3200"/>
              </a:lvl1pPr>
            </a:lstStyle>
            <a:p>
              <a:pPr/>
              <a:r>
                <a:t>Machine 2</a:t>
              </a:r>
            </a:p>
          </p:txBody>
        </p:sp>
        <p:sp>
          <p:nvSpPr>
            <p:cNvPr id="237" name="A(1,0)"/>
            <p:cNvSpPr/>
            <p:nvPr/>
          </p:nvSpPr>
          <p:spPr>
            <a:xfrm>
              <a:off x="6147218" y="1763511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A(1,0)</a:t>
              </a:r>
            </a:p>
          </p:txBody>
        </p:sp>
        <p:sp>
          <p:nvSpPr>
            <p:cNvPr id="238" name="A(1,1)"/>
            <p:cNvSpPr/>
            <p:nvPr/>
          </p:nvSpPr>
          <p:spPr>
            <a:xfrm>
              <a:off x="6159918" y="3136265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A(1,1)</a:t>
              </a:r>
            </a:p>
          </p:txBody>
        </p:sp>
        <p:sp>
          <p:nvSpPr>
            <p:cNvPr id="239" name="A(0,1)"/>
            <p:cNvSpPr/>
            <p:nvPr/>
          </p:nvSpPr>
          <p:spPr>
            <a:xfrm>
              <a:off x="2088106" y="3098165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A(0,1)</a:t>
              </a:r>
            </a:p>
          </p:txBody>
        </p:sp>
        <p:sp>
          <p:nvSpPr>
            <p:cNvPr id="240" name="A(0,0)"/>
            <p:cNvSpPr/>
            <p:nvPr/>
          </p:nvSpPr>
          <p:spPr>
            <a:xfrm>
              <a:off x="2088106" y="1725411"/>
              <a:ext cx="1270001" cy="127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A(0,0)</a:t>
              </a:r>
            </a:p>
          </p:txBody>
        </p:sp>
        <p:sp>
          <p:nvSpPr>
            <p:cNvPr id="241" name="B"/>
            <p:cNvSpPr/>
            <p:nvPr/>
          </p:nvSpPr>
          <p:spPr>
            <a:xfrm>
              <a:off x="3482094" y="1680205"/>
              <a:ext cx="1647248" cy="2709975"/>
            </a:xfrm>
            <a:prstGeom prst="roundRect">
              <a:avLst>
                <a:gd name="adj" fmla="val 24677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242" name="B"/>
            <p:cNvSpPr/>
            <p:nvPr/>
          </p:nvSpPr>
          <p:spPr>
            <a:xfrm>
              <a:off x="7577267" y="1680205"/>
              <a:ext cx="1647249" cy="2709975"/>
            </a:xfrm>
            <a:prstGeom prst="roundRect">
              <a:avLst>
                <a:gd name="adj" fmla="val 24677"/>
              </a:avLst>
            </a:prstGeom>
            <a:noFill/>
            <a:ln w="50800" cap="flat">
              <a:solidFill>
                <a:srgbClr val="3D77F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243" name="Rectangle"/>
            <p:cNvSpPr/>
            <p:nvPr/>
          </p:nvSpPr>
          <p:spPr>
            <a:xfrm rot="16200000">
              <a:off x="1306670" y="2338858"/>
              <a:ext cx="2807475" cy="1392669"/>
            </a:xfrm>
            <a:prstGeom prst="rect">
              <a:avLst/>
            </a:prstGeom>
            <a:noFill/>
            <a:ln w="38100" cap="flat">
              <a:solidFill>
                <a:srgbClr val="EF262F"/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" name="Rectangle"/>
            <p:cNvSpPr/>
            <p:nvPr/>
          </p:nvSpPr>
          <p:spPr>
            <a:xfrm rot="16200000">
              <a:off x="5378481" y="2351801"/>
              <a:ext cx="2807474" cy="1419299"/>
            </a:xfrm>
            <a:prstGeom prst="rect">
              <a:avLst/>
            </a:prstGeom>
            <a:noFill/>
            <a:ln w="38100" cap="flat">
              <a:solidFill>
                <a:srgbClr val="47EF2E"/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5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46" name="[Luo et al, ICDE’17]"/>
          <p:cNvSpPr txBox="1"/>
          <p:nvPr/>
        </p:nvSpPr>
        <p:spPr>
          <a:xfrm>
            <a:off x="18487390" y="3088664"/>
            <a:ext cx="5240021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/>
            <a:r>
              <a:t>[Luo et al, ICDE’17]</a:t>
            </a:r>
          </a:p>
        </p:txBody>
      </p:sp>
      <p:sp>
        <p:nvSpPr>
          <p:cNvPr id="247" name="All the partition, distribution and execution don’t require user’s involvement!"/>
          <p:cNvSpPr txBox="1"/>
          <p:nvPr/>
        </p:nvSpPr>
        <p:spPr>
          <a:xfrm>
            <a:off x="3132161" y="11994873"/>
            <a:ext cx="18101819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4500">
                <a:solidFill>
                  <a:srgbClr val="53585F"/>
                </a:solidFill>
              </a:defRPr>
            </a:lvl1pPr>
          </a:lstStyle>
          <a:p>
            <a:pPr/>
            <a:r>
              <a:t>All the partition, distribution and execution don’t require user’s involvement!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1"/>
      <p:bldP build="whole" bldLvl="1" animBg="1" rev="0" advAuto="0" spid="232" grpId="2"/>
      <p:bldP build="whole" bldLvl="1" animBg="1" rev="0" advAuto="0" spid="245" grpId="3"/>
      <p:bldP build="whole" bldLvl="1" animBg="1" rev="0" advAuto="0" spid="247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Database for Distributed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Database for Distributed Machine Learning</a:t>
            </a:r>
          </a:p>
        </p:txBody>
      </p:sp>
      <p:sp>
        <p:nvSpPr>
          <p:cNvPr id="250" name="Declarative Interface like SQL…"/>
          <p:cNvSpPr txBox="1"/>
          <p:nvPr>
            <p:ph type="body" sz="quarter" idx="1"/>
          </p:nvPr>
        </p:nvSpPr>
        <p:spPr>
          <a:xfrm>
            <a:off x="522118" y="2115759"/>
            <a:ext cx="15606289" cy="4021377"/>
          </a:xfrm>
          <a:prstGeom prst="rect">
            <a:avLst/>
          </a:prstGeom>
        </p:spPr>
        <p:txBody>
          <a:bodyPr/>
          <a:lstStyle/>
          <a:p>
            <a:pPr marL="592666" indent="-592666" defTabSz="788669">
              <a:spcBef>
                <a:spcPts val="1300"/>
              </a:spcBef>
              <a:defRPr sz="4800"/>
            </a:pPr>
            <a:r>
              <a:t>Declarative Interface like SQL</a:t>
            </a:r>
          </a:p>
          <a:p>
            <a:pPr marL="592666" indent="-592666" defTabSz="788669">
              <a:spcBef>
                <a:spcPts val="1300"/>
              </a:spcBef>
              <a:defRPr sz="4800"/>
            </a:pPr>
            <a:r>
              <a:t>Automatic Parallelization, Distribution and Optimization</a:t>
            </a:r>
          </a:p>
          <a:p>
            <a:pPr marL="592666" indent="-592666" defTabSz="788669">
              <a:spcBef>
                <a:spcPts val="1300"/>
              </a:spcBef>
              <a:defRPr sz="4800"/>
            </a:pPr>
            <a:r>
              <a:t>No data export/import overhead</a:t>
            </a:r>
          </a:p>
          <a:p>
            <a:pPr marL="592666" indent="-592666" defTabSz="788669">
              <a:spcBef>
                <a:spcPts val="1300"/>
              </a:spcBef>
              <a:defRPr sz="4800"/>
            </a:pPr>
            <a:r>
              <a:t>Easy to scale to large-scale datasets and models</a:t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xfrm>
            <a:off x="11966344" y="13010554"/>
            <a:ext cx="433452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59" y="9619372"/>
            <a:ext cx="6642135" cy="3321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2142" y="10453613"/>
            <a:ext cx="6027828" cy="199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0965" y="9920276"/>
            <a:ext cx="6118687" cy="3059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78044" y="10151380"/>
            <a:ext cx="3456264" cy="2597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06601" y="6369081"/>
            <a:ext cx="15170798" cy="331924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xfrm>
            <a:off x="11989966" y="13010554"/>
            <a:ext cx="386208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44811" y="1461033"/>
            <a:ext cx="4719020" cy="2359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90000" y="3093127"/>
            <a:ext cx="2673583" cy="1546223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here are many benefits running ML applications on a database…"/>
          <p:cNvSpPr txBox="1"/>
          <p:nvPr/>
        </p:nvSpPr>
        <p:spPr>
          <a:xfrm>
            <a:off x="111555" y="2204074"/>
            <a:ext cx="24143030" cy="11628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592666" indent="-592666" algn="l" defTabSz="788669">
              <a:spcBef>
                <a:spcPts val="1300"/>
              </a:spcBef>
              <a:buClr>
                <a:srgbClr val="1F37AD"/>
              </a:buClr>
              <a:buSzPct val="75000"/>
              <a:buChar char="✧"/>
              <a:defRPr sz="4800">
                <a:solidFill>
                  <a:srgbClr val="3A3D43"/>
                </a:solidFill>
              </a:defRPr>
            </a:pPr>
            <a:r>
              <a:t>There are many benefits running ML applications on a database</a:t>
            </a:r>
          </a:p>
          <a:p>
            <a:pPr marL="592666" indent="-592666" algn="l" defTabSz="788669">
              <a:spcBef>
                <a:spcPts val="1300"/>
              </a:spcBef>
              <a:buClr>
                <a:srgbClr val="1F37AD"/>
              </a:buClr>
              <a:buSzPct val="75000"/>
              <a:buChar char="✧"/>
              <a:defRPr sz="4800">
                <a:solidFill>
                  <a:srgbClr val="3A3D43"/>
                </a:solidFill>
              </a:defRPr>
            </a:pPr>
            <a:r>
              <a:t>However, other ML platforms (PyTorch, Tensorflow and JAX) are so popular</a:t>
            </a:r>
          </a:p>
          <a:p>
            <a:pPr lvl="2" marL="1446106" indent="-592666" algn="l" defTabSz="788669">
              <a:spcBef>
                <a:spcPts val="1300"/>
              </a:spcBef>
              <a:buClr>
                <a:srgbClr val="1F37AD"/>
              </a:buClr>
              <a:buSzPct val="75000"/>
              <a:buChar char="✓"/>
              <a:defRPr sz="4800">
                <a:solidFill>
                  <a:srgbClr val="3A3D43"/>
                </a:solidFill>
              </a:defRPr>
            </a:pPr>
            <a:r>
              <a:t>Automatic evaluation of gradients - Auto Differentiation!</a:t>
            </a:r>
          </a:p>
          <a:p>
            <a:pPr algn="l" defTabSz="788669">
              <a:spcBef>
                <a:spcPts val="1300"/>
              </a:spcBef>
              <a:defRPr sz="4800">
                <a:solidFill>
                  <a:srgbClr val="3A3D43"/>
                </a:solidFill>
              </a:defRPr>
            </a:pPr>
          </a:p>
          <a:p>
            <a:pPr algn="l" defTabSz="788669">
              <a:spcBef>
                <a:spcPts val="1300"/>
              </a:spcBef>
              <a:defRPr sz="4800">
                <a:solidFill>
                  <a:srgbClr val="3A3D43"/>
                </a:solidFill>
              </a:defRPr>
            </a:pPr>
          </a:p>
          <a:p>
            <a:pPr algn="l" defTabSz="788669">
              <a:spcBef>
                <a:spcPts val="1300"/>
              </a:spcBef>
              <a:defRPr sz="4800">
                <a:solidFill>
                  <a:srgbClr val="3A3D43"/>
                </a:solidFill>
              </a:defRPr>
            </a:pPr>
          </a:p>
          <a:p>
            <a:pPr algn="l" defTabSz="788669">
              <a:spcBef>
                <a:spcPts val="1300"/>
              </a:spcBef>
              <a:defRPr sz="4800">
                <a:solidFill>
                  <a:srgbClr val="3A3D43"/>
                </a:solidFill>
              </a:defRPr>
            </a:pPr>
          </a:p>
          <a:p>
            <a:pPr marL="592666" indent="-592666" algn="l" defTabSz="788669">
              <a:spcBef>
                <a:spcPts val="1300"/>
              </a:spcBef>
              <a:buClr>
                <a:srgbClr val="1F37AD"/>
              </a:buClr>
              <a:buSzPct val="75000"/>
              <a:buChar char="✧"/>
              <a:defRPr sz="4800">
                <a:solidFill>
                  <a:srgbClr val="3A3D43"/>
                </a:solidFill>
              </a:defRPr>
            </a:pPr>
            <a:r>
              <a:t>All modern relational database engines are </a:t>
            </a:r>
            <a:r>
              <a:rPr i="1"/>
              <a:t>Relational Algebra (RA)</a:t>
            </a:r>
            <a:r>
              <a:t> engines</a:t>
            </a:r>
          </a:p>
          <a:p>
            <a:pPr lvl="2" marL="1446106" indent="-592666" algn="l" defTabSz="788669">
              <a:spcBef>
                <a:spcPts val="1300"/>
              </a:spcBef>
              <a:buClr>
                <a:srgbClr val="1F37AD"/>
              </a:buClr>
              <a:buSzPct val="75000"/>
              <a:buChar char="✓"/>
              <a:defRPr sz="4800">
                <a:solidFill>
                  <a:srgbClr val="3A3D43"/>
                </a:solidFill>
              </a:defRPr>
            </a:pPr>
            <a:r>
              <a:t>SQL is compiled into </a:t>
            </a:r>
            <a:r>
              <a:rPr i="1"/>
              <a:t>RA</a:t>
            </a:r>
          </a:p>
          <a:p>
            <a:pPr lvl="2" marL="1446106" indent="-592666" algn="l" defTabSz="788669">
              <a:spcBef>
                <a:spcPts val="1300"/>
              </a:spcBef>
              <a:buClr>
                <a:srgbClr val="1F37AD"/>
              </a:buClr>
              <a:buSzPct val="75000"/>
              <a:buChar char="✓"/>
              <a:defRPr sz="4800">
                <a:solidFill>
                  <a:srgbClr val="3A3D43"/>
                </a:solidFill>
              </a:defRPr>
            </a:pPr>
            <a:r>
              <a:t>Executing relational operations (joins, aggregations and so on) over relations (tables)</a:t>
            </a:r>
          </a:p>
          <a:p>
            <a:pPr marL="592666" indent="-592666" algn="l" defTabSz="788669">
              <a:spcBef>
                <a:spcPts val="1300"/>
              </a:spcBef>
              <a:buClr>
                <a:srgbClr val="1F37AD"/>
              </a:buClr>
              <a:buSzPct val="75000"/>
              <a:buChar char="✧"/>
              <a:defRPr sz="4608">
                <a:solidFill>
                  <a:srgbClr val="3A3D43"/>
                </a:solidFill>
              </a:defRPr>
            </a:pPr>
            <a:r>
              <a:t>However, current auto-diff algorithm are only based on </a:t>
            </a:r>
            <a:r>
              <a:rPr i="1"/>
              <a:t>Linear Algebra</a:t>
            </a:r>
            <a:r>
              <a:t>, not </a:t>
            </a:r>
            <a:r>
              <a:rPr i="1"/>
              <a:t>Relational Algebra!</a:t>
            </a:r>
          </a:p>
        </p:txBody>
      </p:sp>
      <p:sp>
        <p:nvSpPr>
          <p:cNvPr id="263" name="Without adding auto-diff capability to database engines, relational databases are unlikely to capture much market share in ML, even for applications to which they are uniquely suited."/>
          <p:cNvSpPr txBox="1"/>
          <p:nvPr/>
        </p:nvSpPr>
        <p:spPr>
          <a:xfrm>
            <a:off x="675917" y="5248390"/>
            <a:ext cx="23014306" cy="2466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Without adding </a:t>
            </a:r>
            <a:r>
              <a:rPr b="1"/>
              <a:t>auto-diff</a:t>
            </a:r>
            <a:r>
              <a:t> capability to database engines, relational databases are unlikely to capture much market share in ML, even for applications to which they are uniquely suited.</a:t>
            </a:r>
          </a:p>
        </p:txBody>
      </p:sp>
      <p:sp>
        <p:nvSpPr>
          <p:cNvPr id="264" name="[Woznica et al, KDD’05, Li et al, VLDB’17, Jayaram et al, ICML’21]"/>
          <p:cNvSpPr txBox="1"/>
          <p:nvPr/>
        </p:nvSpPr>
        <p:spPr>
          <a:xfrm>
            <a:off x="9971261" y="7635843"/>
            <a:ext cx="13937758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000">
                <a:solidFill>
                  <a:srgbClr val="53585F"/>
                </a:solidFill>
              </a:defRPr>
            </a:lvl1pPr>
          </a:lstStyle>
          <a:p>
            <a:pPr/>
            <a:r>
              <a:t>[Woznica et al, KDD’05, Li et al, VLDB’17, Jayaram et al, ICML’21]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84262" y="27768"/>
            <a:ext cx="2121170" cy="212117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Rounded Rectangle"/>
          <p:cNvSpPr/>
          <p:nvPr/>
        </p:nvSpPr>
        <p:spPr>
          <a:xfrm>
            <a:off x="527099" y="4950260"/>
            <a:ext cx="23311943" cy="3497372"/>
          </a:xfrm>
          <a:prstGeom prst="roundRect">
            <a:avLst>
              <a:gd name="adj" fmla="val 10140"/>
            </a:avLst>
          </a:prstGeom>
          <a:ln w="63500">
            <a:solidFill>
              <a:srgbClr val="1F37AD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Auto Differentiation: A Pri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 Differentiation: A Primer</a:t>
            </a:r>
          </a:p>
        </p:txBody>
      </p:sp>
      <p:sp>
        <p:nvSpPr>
          <p:cNvPr id="271" name="Rounded Rectangle"/>
          <p:cNvSpPr/>
          <p:nvPr/>
        </p:nvSpPr>
        <p:spPr>
          <a:xfrm>
            <a:off x="1571288" y="4537133"/>
            <a:ext cx="21325165" cy="1349299"/>
          </a:xfrm>
          <a:prstGeom prst="roundRect">
            <a:avLst>
              <a:gd name="adj" fmla="val 26282"/>
            </a:avLst>
          </a:prstGeom>
          <a:ln w="63500">
            <a:solidFill>
              <a:srgbClr val="1F37AD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272" name="Differentiate a function from a human’s perspective"/>
          <p:cNvSpPr txBox="1"/>
          <p:nvPr/>
        </p:nvSpPr>
        <p:spPr>
          <a:xfrm>
            <a:off x="5076652" y="3799700"/>
            <a:ext cx="14314436" cy="2824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1400"/>
              </a:spcBef>
              <a:defRPr>
                <a:solidFill>
                  <a:srgbClr val="3A3D43"/>
                </a:solidFill>
              </a:defRPr>
            </a:pPr>
          </a:p>
          <a:p>
            <a:pPr algn="l">
              <a:spcBef>
                <a:spcPts val="1400"/>
              </a:spcBef>
              <a:defRPr>
                <a:solidFill>
                  <a:srgbClr val="3A3D43"/>
                </a:solidFill>
              </a:defRPr>
            </a:pPr>
            <a:r>
              <a:t>Differentiate a function from a human’s perspective </a:t>
            </a:r>
          </a:p>
        </p:txBody>
      </p:sp>
      <p:sp>
        <p:nvSpPr>
          <p:cNvPr id="273" name="Rounded Rectangle"/>
          <p:cNvSpPr/>
          <p:nvPr/>
        </p:nvSpPr>
        <p:spPr>
          <a:xfrm>
            <a:off x="1571288" y="8724208"/>
            <a:ext cx="21325165" cy="1349299"/>
          </a:xfrm>
          <a:prstGeom prst="roundRect">
            <a:avLst>
              <a:gd name="adj" fmla="val 26282"/>
            </a:avLst>
          </a:prstGeom>
          <a:ln w="63500">
            <a:solidFill>
              <a:srgbClr val="1F37AD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  <p:sp>
        <p:nvSpPr>
          <p:cNvPr id="274" name="Differentiate a function from a computer’s perspective"/>
          <p:cNvSpPr txBox="1"/>
          <p:nvPr/>
        </p:nvSpPr>
        <p:spPr>
          <a:xfrm>
            <a:off x="5076652" y="7986776"/>
            <a:ext cx="16114914" cy="2824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1400"/>
              </a:spcBef>
              <a:defRPr>
                <a:solidFill>
                  <a:srgbClr val="3A3D43"/>
                </a:solidFill>
              </a:defRPr>
            </a:pPr>
          </a:p>
          <a:p>
            <a:pPr algn="l">
              <a:spcBef>
                <a:spcPts val="1400"/>
              </a:spcBef>
              <a:defRPr>
                <a:solidFill>
                  <a:srgbClr val="3A3D43"/>
                </a:solidFill>
              </a:defRPr>
            </a:pPr>
            <a:r>
              <a:t>Differentiate a function from a computer’s perspective </a:t>
            </a:r>
          </a:p>
        </p:txBody>
      </p:sp>
      <p:sp>
        <p:nvSpPr>
          <p:cNvPr id="275" name="Equation"/>
          <p:cNvSpPr txBox="1"/>
          <p:nvPr/>
        </p:nvSpPr>
        <p:spPr>
          <a:xfrm>
            <a:off x="9719016" y="2317840"/>
            <a:ext cx="5405081" cy="5233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</m:oMath>
              </m:oMathPara>
            </a14:m>
            <a:endParaRPr sz="5000"/>
          </a:p>
        </p:txBody>
      </p:sp>
      <p:sp>
        <p:nvSpPr>
          <p:cNvPr id="276" name="Consider a complicated function"/>
          <p:cNvSpPr txBox="1"/>
          <p:nvPr/>
        </p:nvSpPr>
        <p:spPr>
          <a:xfrm>
            <a:off x="474846" y="2120707"/>
            <a:ext cx="11366637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spcBef>
                <a:spcPts val="1400"/>
              </a:spcBef>
              <a:defRPr>
                <a:solidFill>
                  <a:srgbClr val="3A3D43"/>
                </a:solidFill>
              </a:defRPr>
            </a:lvl1pPr>
          </a:lstStyle>
          <a:p>
            <a:pPr/>
            <a:r>
              <a:t>Consider a complicated function </a:t>
            </a:r>
          </a:p>
        </p:txBody>
      </p:sp>
      <p:sp>
        <p:nvSpPr>
          <p:cNvPr id="277" name="Equation"/>
          <p:cNvSpPr txBox="1"/>
          <p:nvPr/>
        </p:nvSpPr>
        <p:spPr>
          <a:xfrm>
            <a:off x="9112522" y="3383867"/>
            <a:ext cx="6242696" cy="5943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/>
          </a:p>
        </p:txBody>
      </p:sp>
      <p:sp>
        <p:nvSpPr>
          <p:cNvPr id="278" name="Equation"/>
          <p:cNvSpPr txBox="1"/>
          <p:nvPr/>
        </p:nvSpPr>
        <p:spPr>
          <a:xfrm>
            <a:off x="2391133" y="6704550"/>
            <a:ext cx="20060847" cy="14856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∇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nor/>
                              <m:sty m:val="b"/>
                            </m:r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m:rPr>
                              <m:nor/>
                              <m:sty m:val="b"/>
                            </m:r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den>
                  </m:f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nor/>
                              <m:sty m:val="b"/>
                            </m:r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m:rPr>
                              <m:nor/>
                              <m:sty m:val="b"/>
                            </m:r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den>
                  </m:f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nor/>
                              <m:sty m:val="b"/>
                            </m:r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m:rPr>
                              <m:nor/>
                              <m:sty m:val="b"/>
                            </m:r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/>
          </a:p>
        </p:txBody>
      </p:sp>
      <p:sp>
        <p:nvSpPr>
          <p:cNvPr id="279" name="Equation"/>
          <p:cNvSpPr txBox="1"/>
          <p:nvPr/>
        </p:nvSpPr>
        <p:spPr>
          <a:xfrm>
            <a:off x="6522667" y="10474003"/>
            <a:ext cx="12457766" cy="6961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</m:oMath>
              </m:oMathPara>
            </a14:m>
            <a:endParaRPr sz="5000"/>
          </a:p>
        </p:txBody>
      </p:sp>
      <p:sp>
        <p:nvSpPr>
          <p:cNvPr id="280" name="Equation"/>
          <p:cNvSpPr txBox="1"/>
          <p:nvPr/>
        </p:nvSpPr>
        <p:spPr>
          <a:xfrm>
            <a:off x="6259608" y="11282753"/>
            <a:ext cx="12063621" cy="9202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nor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m:rPr>
                          <m:nor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  <m:sty m:val="b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</m:oMath>
              </m:oMathPara>
            </a14:m>
            <a:endParaRPr sz="5000"/>
          </a:p>
        </p:txBody>
      </p:sp>
      <p:sp>
        <p:nvSpPr>
          <p:cNvPr id="281" name="Forward Mode AD:…"/>
          <p:cNvSpPr txBox="1"/>
          <p:nvPr>
            <p:ph type="body" sz="quarter" idx="1"/>
          </p:nvPr>
        </p:nvSpPr>
        <p:spPr>
          <a:xfrm>
            <a:off x="278485" y="10043976"/>
            <a:ext cx="5980714" cy="2384796"/>
          </a:xfrm>
          <a:prstGeom prst="rect">
            <a:avLst/>
          </a:prstGeom>
        </p:spPr>
        <p:txBody>
          <a:bodyPr/>
          <a:lstStyle/>
          <a:p>
            <a:pPr/>
            <a:r>
              <a:t>Forward Mode AD:</a:t>
            </a:r>
          </a:p>
          <a:p>
            <a:pPr/>
            <a:r>
              <a:t>Reverse Mode AD:</a:t>
            </a:r>
          </a:p>
        </p:txBody>
      </p:sp>
      <p:sp>
        <p:nvSpPr>
          <p:cNvPr id="282" name="we re-write   as"/>
          <p:cNvSpPr txBox="1"/>
          <p:nvPr/>
        </p:nvSpPr>
        <p:spPr>
          <a:xfrm>
            <a:off x="36497" y="13010043"/>
            <a:ext cx="12243335" cy="667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3000">
                <a:solidFill>
                  <a:srgbClr val="53585F"/>
                </a:solidFill>
              </a:defRPr>
            </a:pPr>
            <a:r>
              <a:t>we re-write </a:t>
            </a:r>
            <a14:m>
              <m:oMath>
                <m:r>
                  <a:rPr xmlns:a="http://schemas.openxmlformats.org/drawingml/2006/main" sz="33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3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  <m:sty m:val="b"/>
                  </m:rPr>
                  <a:rPr xmlns:a="http://schemas.openxmlformats.org/drawingml/2006/main" sz="33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3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as </a:t>
            </a:r>
            <a14:m>
              <m:oMath>
                <m:sSub>
                  <m:e>
                    <m:r>
                      <m:rPr>
                        <m:nor/>
                        <m:sty m:val="b"/>
                      </m:rP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←</m:t>
                </m:r>
                <m:sSub>
                  <m:e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  <m:sty m:val="b"/>
                  </m:rP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m:rPr>
                        <m:nor/>
                        <m:sty m:val="b"/>
                      </m:rP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←</m:t>
                </m:r>
                <m:sSub>
                  <m:e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m:rPr>
                        <m:nor/>
                        <m:sty m:val="b"/>
                      </m:rP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m:rPr>
                        <m:nor/>
                        <m:sty m:val="b"/>
                      </m:rP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4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←</m:t>
                </m:r>
                <m:sSub>
                  <m:e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m:rPr>
                        <m:nor/>
                        <m:sty m:val="b"/>
                      </m:rP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  <m:sty m:val="b"/>
                  </m:rP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←</m:t>
                </m:r>
                <m:sSub>
                  <m:e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4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m:rPr>
                        <m:nor/>
                        <m:sty m:val="b"/>
                      </m:rP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4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Auto Differentiation: A Pri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 Differentiation: A Primer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xfrm>
            <a:off x="11966344" y="13010554"/>
            <a:ext cx="433452" cy="765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cxnSp>
        <p:nvCxnSpPr>
          <p:cNvPr id="288" name="Connection Line"/>
          <p:cNvCxnSpPr>
            <a:stCxn id="293" idx="0"/>
            <a:endCxn id="291" idx="0"/>
          </p:cNvCxnSpPr>
          <p:nvPr/>
        </p:nvCxnSpPr>
        <p:spPr>
          <a:xfrm flipH="1" flipV="1">
            <a:off x="18160392" y="9463576"/>
            <a:ext cx="515507" cy="1076653"/>
          </a:xfrm>
          <a:prstGeom prst="straightConnector1">
            <a:avLst/>
          </a:prstGeom>
          <a:ln w="50800">
            <a:solidFill>
              <a:srgbClr val="52A7F9"/>
            </a:solidFill>
            <a:miter lim="400000"/>
            <a:tailEnd type="arrow"/>
          </a:ln>
        </p:spPr>
      </p:cxnSp>
      <p:cxnSp>
        <p:nvCxnSpPr>
          <p:cNvPr id="289" name="Connection Line"/>
          <p:cNvCxnSpPr>
            <a:stCxn id="290" idx="0"/>
            <a:endCxn id="291" idx="0"/>
          </p:cNvCxnSpPr>
          <p:nvPr/>
        </p:nvCxnSpPr>
        <p:spPr>
          <a:xfrm flipV="1">
            <a:off x="17468577" y="9463576"/>
            <a:ext cx="691816" cy="1076653"/>
          </a:xfrm>
          <a:prstGeom prst="straightConnector1">
            <a:avLst/>
          </a:prstGeom>
          <a:ln w="50800">
            <a:solidFill>
              <a:srgbClr val="52A7F9"/>
            </a:solidFill>
            <a:miter lim="400000"/>
            <a:tailEnd type="arrow"/>
          </a:ln>
        </p:spPr>
      </p:cxnSp>
      <p:sp>
        <p:nvSpPr>
          <p:cNvPr id="290" name="Group"/>
          <p:cNvSpPr/>
          <p:nvPr/>
        </p:nvSpPr>
        <p:spPr>
          <a:xfrm>
            <a:off x="17085989" y="10157641"/>
            <a:ext cx="765176" cy="765176"/>
          </a:xfrm>
          <a:prstGeom prst="ellipse">
            <a:avLst/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1" name="Rounded Rectangle"/>
          <p:cNvSpPr/>
          <p:nvPr/>
        </p:nvSpPr>
        <p:spPr>
          <a:xfrm>
            <a:off x="17525392" y="9127050"/>
            <a:ext cx="1270001" cy="673052"/>
          </a:xfrm>
          <a:prstGeom prst="roundRect">
            <a:avLst>
              <a:gd name="adj" fmla="val 28304"/>
            </a:avLst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1" i="1" sz="3000"/>
            </a:pPr>
          </a:p>
        </p:txBody>
      </p:sp>
      <p:sp>
        <p:nvSpPr>
          <p:cNvPr id="292" name="*"/>
          <p:cNvSpPr txBox="1"/>
          <p:nvPr/>
        </p:nvSpPr>
        <p:spPr>
          <a:xfrm>
            <a:off x="17953064" y="9159754"/>
            <a:ext cx="414656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*</a:t>
            </a:r>
          </a:p>
        </p:txBody>
      </p:sp>
      <p:sp>
        <p:nvSpPr>
          <p:cNvPr id="293" name="Group"/>
          <p:cNvSpPr/>
          <p:nvPr/>
        </p:nvSpPr>
        <p:spPr>
          <a:xfrm>
            <a:off x="18293311" y="10157641"/>
            <a:ext cx="765176" cy="765176"/>
          </a:xfrm>
          <a:prstGeom prst="ellipse">
            <a:avLst/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4" name="Connection Line"/>
          <p:cNvSpPr/>
          <p:nvPr/>
        </p:nvSpPr>
        <p:spPr>
          <a:xfrm>
            <a:off x="18160392" y="8733513"/>
            <a:ext cx="1" cy="368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03" h="21600" fill="norm" stroke="1" extrusionOk="0">
                <a:moveTo>
                  <a:pt x="16403" y="21600"/>
                </a:moveTo>
                <a:cubicBezTo>
                  <a:pt x="-3035" y="14400"/>
                  <a:pt x="-5197" y="7200"/>
                  <a:pt x="9918" y="0"/>
                </a:cubicBez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grpSp>
        <p:nvGrpSpPr>
          <p:cNvPr id="297" name="Group"/>
          <p:cNvGrpSpPr/>
          <p:nvPr/>
        </p:nvGrpSpPr>
        <p:grpSpPr>
          <a:xfrm>
            <a:off x="17777804" y="7942938"/>
            <a:ext cx="765176" cy="765176"/>
            <a:chOff x="0" y="0"/>
            <a:chExt cx="765175" cy="765175"/>
          </a:xfrm>
        </p:grpSpPr>
        <p:sp>
          <p:nvSpPr>
            <p:cNvPr id="295" name="Circle"/>
            <p:cNvSpPr/>
            <p:nvPr/>
          </p:nvSpPr>
          <p:spPr>
            <a:xfrm>
              <a:off x="0" y="0"/>
              <a:ext cx="765175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" name="Rectangle"/>
            <p:cNvSpPr txBox="1"/>
            <p:nvPr/>
          </p:nvSpPr>
          <p:spPr>
            <a:xfrm>
              <a:off x="80385" y="22597"/>
              <a:ext cx="604405" cy="694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i="1" sz="3000"/>
              </a:pPr>
            </a:p>
          </p:txBody>
        </p:sp>
      </p:grpSp>
      <p:sp>
        <p:nvSpPr>
          <p:cNvPr id="335" name="Connection Line"/>
          <p:cNvSpPr/>
          <p:nvPr/>
        </p:nvSpPr>
        <p:spPr>
          <a:xfrm>
            <a:off x="18160392" y="7537046"/>
            <a:ext cx="1" cy="38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91" h="21600" fill="norm" stroke="1" extrusionOk="0">
                <a:moveTo>
                  <a:pt x="10081" y="21600"/>
                </a:moveTo>
                <a:cubicBezTo>
                  <a:pt x="-5209" y="14400"/>
                  <a:pt x="-3106" y="7200"/>
                  <a:pt x="16391" y="0"/>
                </a:cubicBez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cxnSp>
        <p:nvCxnSpPr>
          <p:cNvPr id="299" name="Connection Line"/>
          <p:cNvCxnSpPr>
            <a:stCxn id="293" idx="0"/>
            <a:endCxn id="309" idx="0"/>
          </p:cNvCxnSpPr>
          <p:nvPr/>
        </p:nvCxnSpPr>
        <p:spPr>
          <a:xfrm flipV="1">
            <a:off x="18675898" y="7175072"/>
            <a:ext cx="913794" cy="3365157"/>
          </a:xfrm>
          <a:prstGeom prst="straightConnector1">
            <a:avLst/>
          </a:prstGeom>
          <a:ln w="50800">
            <a:solidFill>
              <a:srgbClr val="52A7F9"/>
            </a:solidFill>
            <a:miter lim="400000"/>
            <a:tailEnd type="triangle"/>
          </a:ln>
        </p:spPr>
      </p:cxnSp>
      <p:sp>
        <p:nvSpPr>
          <p:cNvPr id="336" name="Connection Line"/>
          <p:cNvSpPr/>
          <p:nvPr/>
        </p:nvSpPr>
        <p:spPr>
          <a:xfrm>
            <a:off x="18160392" y="6325625"/>
            <a:ext cx="1" cy="487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55" h="21600" fill="norm" stroke="1" extrusionOk="0">
                <a:moveTo>
                  <a:pt x="9277" y="21600"/>
                </a:moveTo>
                <a:cubicBezTo>
                  <a:pt x="-5145" y="14400"/>
                  <a:pt x="-2752" y="7200"/>
                  <a:pt x="16455" y="0"/>
                </a:cubicBez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grpSp>
        <p:nvGrpSpPr>
          <p:cNvPr id="303" name="Group"/>
          <p:cNvGrpSpPr/>
          <p:nvPr/>
        </p:nvGrpSpPr>
        <p:grpSpPr>
          <a:xfrm>
            <a:off x="17766869" y="5535050"/>
            <a:ext cx="787047" cy="765176"/>
            <a:chOff x="0" y="0"/>
            <a:chExt cx="787046" cy="765175"/>
          </a:xfrm>
        </p:grpSpPr>
        <p:sp>
          <p:nvSpPr>
            <p:cNvPr id="301" name="Circle"/>
            <p:cNvSpPr/>
            <p:nvPr/>
          </p:nvSpPr>
          <p:spPr>
            <a:xfrm>
              <a:off x="10935" y="0"/>
              <a:ext cx="765176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" name="Rectangle"/>
            <p:cNvSpPr txBox="1"/>
            <p:nvPr/>
          </p:nvSpPr>
          <p:spPr>
            <a:xfrm>
              <a:off x="0" y="35296"/>
              <a:ext cx="787047" cy="694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i="1" sz="3000"/>
              </a:pP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9196168" y="5535050"/>
            <a:ext cx="787047" cy="765176"/>
            <a:chOff x="0" y="0"/>
            <a:chExt cx="787046" cy="765175"/>
          </a:xfrm>
        </p:grpSpPr>
        <p:sp>
          <p:nvSpPr>
            <p:cNvPr id="304" name="Circle"/>
            <p:cNvSpPr/>
            <p:nvPr/>
          </p:nvSpPr>
          <p:spPr>
            <a:xfrm>
              <a:off x="10935" y="0"/>
              <a:ext cx="765176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5" name="Rectangle"/>
            <p:cNvSpPr txBox="1"/>
            <p:nvPr/>
          </p:nvSpPr>
          <p:spPr>
            <a:xfrm>
              <a:off x="0" y="35296"/>
              <a:ext cx="787047" cy="694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i="1" sz="3000"/>
              </a:pPr>
            </a:p>
          </p:txBody>
        </p:sp>
      </p:grpSp>
      <p:sp>
        <p:nvSpPr>
          <p:cNvPr id="337" name="Connection Line"/>
          <p:cNvSpPr/>
          <p:nvPr/>
        </p:nvSpPr>
        <p:spPr>
          <a:xfrm>
            <a:off x="19589691" y="6325625"/>
            <a:ext cx="1" cy="487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79" h="21600" fill="norm" stroke="1" extrusionOk="0">
                <a:moveTo>
                  <a:pt x="8069" y="21600"/>
                </a:moveTo>
                <a:cubicBezTo>
                  <a:pt x="-5021" y="14400"/>
                  <a:pt x="-2184" y="7200"/>
                  <a:pt x="16579" y="0"/>
                </a:cubicBez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08" name="Log"/>
          <p:cNvSpPr/>
          <p:nvPr/>
        </p:nvSpPr>
        <p:spPr>
          <a:xfrm>
            <a:off x="17525392" y="6838546"/>
            <a:ext cx="1270001" cy="673053"/>
          </a:xfrm>
          <a:prstGeom prst="roundRect">
            <a:avLst>
              <a:gd name="adj" fmla="val 28304"/>
            </a:avLst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i="1" sz="3000"/>
            </a:lvl1pPr>
          </a:lstStyle>
          <a:p>
            <a:pPr/>
            <a:r>
              <a:t>Log</a:t>
            </a:r>
          </a:p>
        </p:txBody>
      </p:sp>
      <p:sp>
        <p:nvSpPr>
          <p:cNvPr id="309" name="Sin"/>
          <p:cNvSpPr/>
          <p:nvPr/>
        </p:nvSpPr>
        <p:spPr>
          <a:xfrm>
            <a:off x="18954691" y="6838546"/>
            <a:ext cx="1270001" cy="673053"/>
          </a:xfrm>
          <a:prstGeom prst="roundRect">
            <a:avLst>
              <a:gd name="adj" fmla="val 28304"/>
            </a:avLst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i="1" sz="3000"/>
            </a:lvl1pPr>
          </a:lstStyle>
          <a:p>
            <a:pPr/>
            <a:r>
              <a:t>Sin</a:t>
            </a:r>
          </a:p>
        </p:txBody>
      </p:sp>
      <p:sp>
        <p:nvSpPr>
          <p:cNvPr id="310" name="Rounded Rectangle"/>
          <p:cNvSpPr/>
          <p:nvPr/>
        </p:nvSpPr>
        <p:spPr>
          <a:xfrm>
            <a:off x="18264542" y="4323677"/>
            <a:ext cx="1270001" cy="673053"/>
          </a:xfrm>
          <a:prstGeom prst="roundRect">
            <a:avLst>
              <a:gd name="adj" fmla="val 28304"/>
            </a:avLst>
          </a:prstGeom>
          <a:solidFill>
            <a:srgbClr val="FFFFFF"/>
          </a:solidFill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1" i="1" sz="3000"/>
            </a:pPr>
          </a:p>
        </p:txBody>
      </p:sp>
      <p:sp>
        <p:nvSpPr>
          <p:cNvPr id="311" name="*"/>
          <p:cNvSpPr txBox="1"/>
          <p:nvPr/>
        </p:nvSpPr>
        <p:spPr>
          <a:xfrm>
            <a:off x="18692215" y="4330918"/>
            <a:ext cx="414656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*</a:t>
            </a:r>
          </a:p>
        </p:txBody>
      </p:sp>
      <p:sp>
        <p:nvSpPr>
          <p:cNvPr id="338" name="Connection Line"/>
          <p:cNvSpPr/>
          <p:nvPr/>
        </p:nvSpPr>
        <p:spPr>
          <a:xfrm>
            <a:off x="18366708" y="5022177"/>
            <a:ext cx="320058" cy="544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39" name="Connection Line"/>
          <p:cNvSpPr/>
          <p:nvPr/>
        </p:nvSpPr>
        <p:spPr>
          <a:xfrm>
            <a:off x="19098213" y="5022177"/>
            <a:ext cx="295569" cy="538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40" name="Connection Line"/>
          <p:cNvSpPr/>
          <p:nvPr/>
        </p:nvSpPr>
        <p:spPr>
          <a:xfrm>
            <a:off x="18899542" y="3810756"/>
            <a:ext cx="1" cy="487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62" h="21600" fill="norm" stroke="1" extrusionOk="0">
                <a:moveTo>
                  <a:pt x="10495" y="21600"/>
                </a:moveTo>
                <a:cubicBezTo>
                  <a:pt x="-5238" y="14400"/>
                  <a:pt x="-3282" y="7200"/>
                  <a:pt x="16362" y="0"/>
                </a:cubicBez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grpSp>
        <p:nvGrpSpPr>
          <p:cNvPr id="317" name="Group"/>
          <p:cNvGrpSpPr/>
          <p:nvPr/>
        </p:nvGrpSpPr>
        <p:grpSpPr>
          <a:xfrm>
            <a:off x="18506019" y="3020181"/>
            <a:ext cx="787047" cy="765176"/>
            <a:chOff x="0" y="0"/>
            <a:chExt cx="787046" cy="765175"/>
          </a:xfrm>
        </p:grpSpPr>
        <p:sp>
          <p:nvSpPr>
            <p:cNvPr id="315" name="Circle"/>
            <p:cNvSpPr/>
            <p:nvPr/>
          </p:nvSpPr>
          <p:spPr>
            <a:xfrm>
              <a:off x="10935" y="0"/>
              <a:ext cx="765176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6" name="Rectangle"/>
            <p:cNvSpPr txBox="1"/>
            <p:nvPr/>
          </p:nvSpPr>
          <p:spPr>
            <a:xfrm>
              <a:off x="0" y="35296"/>
              <a:ext cx="787047" cy="694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i="1" sz="3000"/>
              </a:pP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19742542" y="3020181"/>
            <a:ext cx="787047" cy="765176"/>
            <a:chOff x="0" y="0"/>
            <a:chExt cx="787046" cy="765175"/>
          </a:xfrm>
        </p:grpSpPr>
        <p:sp>
          <p:nvSpPr>
            <p:cNvPr id="318" name="Circle"/>
            <p:cNvSpPr/>
            <p:nvPr/>
          </p:nvSpPr>
          <p:spPr>
            <a:xfrm>
              <a:off x="10935" y="0"/>
              <a:ext cx="765176" cy="76517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9" name="Rectangle"/>
            <p:cNvSpPr txBox="1"/>
            <p:nvPr/>
          </p:nvSpPr>
          <p:spPr>
            <a:xfrm>
              <a:off x="0" y="35296"/>
              <a:ext cx="787047" cy="694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i="1" sz="3000"/>
              </a:pPr>
            </a:p>
          </p:txBody>
        </p:sp>
      </p:grpSp>
      <p:sp>
        <p:nvSpPr>
          <p:cNvPr id="341" name="Connection Line"/>
          <p:cNvSpPr/>
          <p:nvPr/>
        </p:nvSpPr>
        <p:spPr>
          <a:xfrm>
            <a:off x="19307530" y="3402769"/>
            <a:ext cx="42054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52A7F9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22" name="Equation"/>
          <p:cNvSpPr txBox="1"/>
          <p:nvPr/>
        </p:nvSpPr>
        <p:spPr>
          <a:xfrm>
            <a:off x="17291358" y="10452861"/>
            <a:ext cx="308999" cy="2983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323" name="Equation"/>
          <p:cNvSpPr txBox="1"/>
          <p:nvPr/>
        </p:nvSpPr>
        <p:spPr>
          <a:xfrm>
            <a:off x="18505844" y="10435491"/>
            <a:ext cx="340109" cy="2983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324" name="Equation"/>
          <p:cNvSpPr txBox="1"/>
          <p:nvPr/>
        </p:nvSpPr>
        <p:spPr>
          <a:xfrm>
            <a:off x="17999231" y="8197043"/>
            <a:ext cx="322322" cy="3026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325" name="Equation"/>
          <p:cNvSpPr txBox="1"/>
          <p:nvPr/>
        </p:nvSpPr>
        <p:spPr>
          <a:xfrm>
            <a:off x="18006541" y="5783631"/>
            <a:ext cx="307703" cy="2983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326" name="Equation"/>
          <p:cNvSpPr txBox="1"/>
          <p:nvPr/>
        </p:nvSpPr>
        <p:spPr>
          <a:xfrm>
            <a:off x="19423577" y="5783631"/>
            <a:ext cx="332230" cy="2983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327" name="Equation"/>
          <p:cNvSpPr txBox="1"/>
          <p:nvPr/>
        </p:nvSpPr>
        <p:spPr>
          <a:xfrm>
            <a:off x="18762877" y="3338579"/>
            <a:ext cx="273331" cy="1981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  <a:endParaRPr sz="3400"/>
          </a:p>
        </p:txBody>
      </p:sp>
      <p:sp>
        <p:nvSpPr>
          <p:cNvPr id="328" name="Equation"/>
          <p:cNvSpPr txBox="1"/>
          <p:nvPr/>
        </p:nvSpPr>
        <p:spPr>
          <a:xfrm>
            <a:off x="20053591" y="3292876"/>
            <a:ext cx="164949" cy="2197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3400"/>
          </a:p>
        </p:txBody>
      </p:sp>
      <p:sp>
        <p:nvSpPr>
          <p:cNvPr id="329" name="Line"/>
          <p:cNvSpPr/>
          <p:nvPr/>
        </p:nvSpPr>
        <p:spPr>
          <a:xfrm flipV="1">
            <a:off x="15249033" y="2928604"/>
            <a:ext cx="1" cy="8066739"/>
          </a:xfrm>
          <a:prstGeom prst="line">
            <a:avLst/>
          </a:prstGeom>
          <a:ln w="50800">
            <a:solidFill>
              <a:srgbClr val="52A7F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330" name="Forward"/>
          <p:cNvSpPr txBox="1"/>
          <p:nvPr/>
        </p:nvSpPr>
        <p:spPr>
          <a:xfrm>
            <a:off x="15497880" y="2720657"/>
            <a:ext cx="2555220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spcBef>
                <a:spcPts val="1400"/>
              </a:spcBef>
              <a:defRPr>
                <a:solidFill>
                  <a:srgbClr val="3A3D43"/>
                </a:solidFill>
              </a:defRPr>
            </a:lvl1pPr>
          </a:lstStyle>
          <a:p>
            <a:pPr/>
            <a:r>
              <a:t>Forward</a:t>
            </a:r>
          </a:p>
        </p:txBody>
      </p:sp>
      <p:sp>
        <p:nvSpPr>
          <p:cNvPr id="331" name="Group"/>
          <p:cNvSpPr txBox="1"/>
          <p:nvPr/>
        </p:nvSpPr>
        <p:spPr>
          <a:xfrm>
            <a:off x="3236830" y="4036440"/>
            <a:ext cx="7837661" cy="578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import</a:t>
            </a:r>
            <a:r>
              <a:t> tangent</a:t>
            </a:r>
          </a:p>
          <a:p>
            <a:pPr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import</a:t>
            </a:r>
            <a:r>
              <a:t> numpy </a:t>
            </a:r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as</a:t>
            </a:r>
            <a:r>
              <a:t> np</a:t>
            </a:r>
          </a:p>
          <a:p>
            <a:pPr algn="l" defTabSz="457200"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def f(x1,x2):</a:t>
            </a:r>
          </a:p>
          <a:p>
            <a:pPr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      w = np.sin(x2) * (np.log(x1 * x2))</a:t>
            </a:r>
          </a:p>
          <a:p>
            <a:pPr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      z = w/2</a:t>
            </a:r>
          </a:p>
          <a:p>
            <a:pPr algn="l">
              <a:defRPr sz="3700">
                <a:latin typeface="Consolas"/>
                <a:ea typeface="Consolas"/>
                <a:cs typeface="Consolas"/>
                <a:sym typeface="Consolas"/>
              </a:defRPr>
            </a:pPr>
            <a:r>
              <a:t>      return z</a:t>
            </a:r>
          </a:p>
        </p:txBody>
      </p:sp>
      <p:sp>
        <p:nvSpPr>
          <p:cNvPr id="332" name="Tangent: Automatic differentiation using source-code transformation for dynamically typed array programming"/>
          <p:cNvSpPr txBox="1"/>
          <p:nvPr/>
        </p:nvSpPr>
        <p:spPr>
          <a:xfrm>
            <a:off x="-5611" y="12626926"/>
            <a:ext cx="18214595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53585F"/>
                </a:solidFill>
              </a:defRPr>
            </a:lvl1pPr>
          </a:lstStyle>
          <a:p>
            <a:pPr/>
            <a:r>
              <a:t>Tangent: Automatic differentiation using source-code transformation for dynamically typed array programming</a:t>
            </a:r>
          </a:p>
        </p:txBody>
      </p:sp>
      <p:sp>
        <p:nvSpPr>
          <p:cNvPr id="333" name="Rounded Rectangle"/>
          <p:cNvSpPr/>
          <p:nvPr/>
        </p:nvSpPr>
        <p:spPr>
          <a:xfrm>
            <a:off x="2177559" y="3766194"/>
            <a:ext cx="9525881" cy="5725562"/>
          </a:xfrm>
          <a:prstGeom prst="roundRect">
            <a:avLst>
              <a:gd name="adj" fmla="val 4743"/>
            </a:avLst>
          </a:prstGeom>
          <a:ln w="63500">
            <a:solidFill>
              <a:srgbClr val="52A7F9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45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Seravek"/>
            <a:ea typeface="Seravek"/>
            <a:cs typeface="Seravek"/>
            <a:sym typeface="Serave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ravek"/>
            <a:ea typeface="Seravek"/>
            <a:cs typeface="Seravek"/>
            <a:sym typeface="Serave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Seravek"/>
            <a:ea typeface="Seravek"/>
            <a:cs typeface="Seravek"/>
            <a:sym typeface="Serave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ravek"/>
            <a:ea typeface="Seravek"/>
            <a:cs typeface="Seravek"/>
            <a:sym typeface="Serave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